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70" r:id="rId12"/>
    <p:sldId id="266" r:id="rId13"/>
    <p:sldId id="267" r:id="rId14"/>
    <p:sldId id="268" r:id="rId15"/>
    <p:sldId id="269" r:id="rId16"/>
  </p:sldIdLst>
  <p:sldSz cx="18288000" cy="10287000"/>
  <p:notesSz cx="6858000" cy="9144000"/>
  <p:embeddedFontLst>
    <p:embeddedFont>
      <p:font typeface="Crimson Pro Bold" panose="020B0604020202020204" charset="0"/>
      <p:regular r:id="rId18"/>
    </p:embeddedFont>
    <p:embeddedFont>
      <p:font typeface="Open Sans" panose="020B0606030504020204" pitchFamily="34" charset="0"/>
      <p:regular r:id="rId19"/>
    </p:embeddedFont>
    <p:embeddedFont>
      <p:font typeface="Open Sans Bold" panose="020B0806030504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3015854"/>
            <a:ext cx="9445526" cy="1819572"/>
          </a:xfrm>
          <a:prstGeom prst="rect">
            <a:avLst/>
          </a:prstGeom>
        </p:spPr>
        <p:txBody>
          <a:bodyPr lIns="0" tIns="0" rIns="0" bIns="0" rtlCol="0" anchor="t">
            <a:spAutoFit/>
          </a:bodyPr>
          <a:lstStyle/>
          <a:p>
            <a:pPr algn="ctr">
              <a:lnSpc>
                <a:spcPts val="6937"/>
              </a:lnSpc>
            </a:pPr>
            <a:r>
              <a:rPr lang="en-US" sz="5562" b="1">
                <a:solidFill>
                  <a:srgbClr val="443728"/>
                </a:solidFill>
                <a:latin typeface="Crimson Pro Bold"/>
                <a:ea typeface="Crimson Pro Bold"/>
                <a:cs typeface="Crimson Pro Bold"/>
                <a:sym typeface="Crimson Pro Bold"/>
              </a:rPr>
              <a:t>Edge Intelligence for Medical Diagnostics using FPGA &amp; AI</a:t>
            </a:r>
          </a:p>
        </p:txBody>
      </p:sp>
      <p:sp>
        <p:nvSpPr>
          <p:cNvPr id="11" name="TextBox 11"/>
          <p:cNvSpPr txBox="1"/>
          <p:nvPr/>
        </p:nvSpPr>
        <p:spPr>
          <a:xfrm>
            <a:off x="992238" y="5155852"/>
            <a:ext cx="9445526" cy="671661"/>
          </a:xfrm>
          <a:prstGeom prst="rect">
            <a:avLst/>
          </a:prstGeom>
        </p:spPr>
        <p:txBody>
          <a:bodyPr lIns="0" tIns="0" rIns="0" bIns="0" rtlCol="0" anchor="t">
            <a:spAutoFit/>
          </a:bodyPr>
          <a:lstStyle/>
          <a:p>
            <a:pPr algn="ctr">
              <a:lnSpc>
                <a:spcPts val="4437"/>
              </a:lnSpc>
            </a:pPr>
            <a:r>
              <a:rPr lang="en-US" sz="2750">
                <a:solidFill>
                  <a:srgbClr val="443728"/>
                </a:solidFill>
                <a:latin typeface="Open Sans"/>
                <a:ea typeface="Open Sans"/>
                <a:cs typeface="Open Sans"/>
                <a:sym typeface="Open Sans"/>
              </a:rPr>
              <a:t>A Lightweight &amp; Real-Time Healthcare Revolution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912316"/>
            <a:ext cx="16303526" cy="1632942"/>
          </a:xfrm>
          <a:prstGeom prst="rect">
            <a:avLst/>
          </a:prstGeom>
        </p:spPr>
        <p:txBody>
          <a:bodyPr lIns="0" tIns="0" rIns="0" bIns="0" rtlCol="0" anchor="t">
            <a:spAutoFit/>
          </a:bodyPr>
          <a:lstStyle/>
          <a:p>
            <a:pPr algn="l">
              <a:lnSpc>
                <a:spcPts val="6249"/>
              </a:lnSpc>
            </a:pPr>
            <a:r>
              <a:rPr lang="en-US" sz="4999" b="1">
                <a:solidFill>
                  <a:srgbClr val="443728"/>
                </a:solidFill>
                <a:latin typeface="Crimson Pro Bold"/>
                <a:ea typeface="Crimson Pro Bold"/>
                <a:cs typeface="Crimson Pro Bold"/>
                <a:sym typeface="Crimson Pro Bold"/>
              </a:rPr>
              <a:t>Real-Time Classification of Vehicles Using Machine Learning Algorithm on the Extensive Dataset</a:t>
            </a:r>
          </a:p>
        </p:txBody>
      </p:sp>
      <p:grpSp>
        <p:nvGrpSpPr>
          <p:cNvPr id="7" name="Group 7"/>
          <p:cNvGrpSpPr/>
          <p:nvPr/>
        </p:nvGrpSpPr>
        <p:grpSpPr>
          <a:xfrm>
            <a:off x="987475" y="3050827"/>
            <a:ext cx="583555" cy="583555"/>
            <a:chOff x="0" y="0"/>
            <a:chExt cx="778073" cy="778073"/>
          </a:xfrm>
        </p:grpSpPr>
        <p:sp>
          <p:nvSpPr>
            <p:cNvPr id="8" name="Freeform 8"/>
            <p:cNvSpPr/>
            <p:nvPr/>
          </p:nvSpPr>
          <p:spPr>
            <a:xfrm>
              <a:off x="6350" y="6350"/>
              <a:ext cx="765302" cy="765429"/>
            </a:xfrm>
            <a:custGeom>
              <a:avLst/>
              <a:gdLst/>
              <a:ahLst/>
              <a:cxnLst/>
              <a:rect l="l" t="t" r="r" b="b"/>
              <a:pathLst>
                <a:path w="765302" h="765429">
                  <a:moveTo>
                    <a:pt x="0" y="142875"/>
                  </a:moveTo>
                  <a:cubicBezTo>
                    <a:pt x="0" y="64008"/>
                    <a:pt x="64008" y="0"/>
                    <a:pt x="142875" y="0"/>
                  </a:cubicBezTo>
                  <a:lnTo>
                    <a:pt x="622427" y="0"/>
                  </a:lnTo>
                  <a:cubicBezTo>
                    <a:pt x="701294" y="0"/>
                    <a:pt x="765302" y="64008"/>
                    <a:pt x="765302" y="142875"/>
                  </a:cubicBezTo>
                  <a:lnTo>
                    <a:pt x="765302" y="622427"/>
                  </a:lnTo>
                  <a:cubicBezTo>
                    <a:pt x="765302" y="701294"/>
                    <a:pt x="701294" y="765302"/>
                    <a:pt x="622427" y="765302"/>
                  </a:cubicBezTo>
                  <a:lnTo>
                    <a:pt x="142875" y="765302"/>
                  </a:lnTo>
                  <a:cubicBezTo>
                    <a:pt x="64008" y="765429"/>
                    <a:pt x="0" y="701421"/>
                    <a:pt x="0" y="622427"/>
                  </a:cubicBezTo>
                  <a:close/>
                </a:path>
              </a:pathLst>
            </a:custGeom>
            <a:solidFill>
              <a:srgbClr val="EBE2E0"/>
            </a:solidFill>
          </p:spPr>
        </p:sp>
        <p:sp>
          <p:nvSpPr>
            <p:cNvPr id="9" name="Freeform 9"/>
            <p:cNvSpPr/>
            <p:nvPr/>
          </p:nvSpPr>
          <p:spPr>
            <a:xfrm>
              <a:off x="0" y="0"/>
              <a:ext cx="778129" cy="778129"/>
            </a:xfrm>
            <a:custGeom>
              <a:avLst/>
              <a:gdLst/>
              <a:ahLst/>
              <a:cxnLst/>
              <a:rect l="l" t="t" r="r" b="b"/>
              <a:pathLst>
                <a:path w="778129" h="778129">
                  <a:moveTo>
                    <a:pt x="0" y="149225"/>
                  </a:moveTo>
                  <a:cubicBezTo>
                    <a:pt x="0" y="66802"/>
                    <a:pt x="66802" y="0"/>
                    <a:pt x="149225" y="0"/>
                  </a:cubicBezTo>
                  <a:lnTo>
                    <a:pt x="628777" y="0"/>
                  </a:lnTo>
                  <a:lnTo>
                    <a:pt x="628777" y="6350"/>
                  </a:lnTo>
                  <a:lnTo>
                    <a:pt x="628777" y="0"/>
                  </a:lnTo>
                  <a:cubicBezTo>
                    <a:pt x="711200" y="0"/>
                    <a:pt x="778129" y="66802"/>
                    <a:pt x="778129" y="149225"/>
                  </a:cubicBezTo>
                  <a:lnTo>
                    <a:pt x="771779" y="149225"/>
                  </a:lnTo>
                  <a:lnTo>
                    <a:pt x="778129" y="149225"/>
                  </a:lnTo>
                  <a:lnTo>
                    <a:pt x="778129" y="628777"/>
                  </a:lnTo>
                  <a:lnTo>
                    <a:pt x="771779" y="628777"/>
                  </a:lnTo>
                  <a:lnTo>
                    <a:pt x="778129" y="628777"/>
                  </a:lnTo>
                  <a:cubicBezTo>
                    <a:pt x="778129" y="711200"/>
                    <a:pt x="711200" y="778129"/>
                    <a:pt x="628777" y="778129"/>
                  </a:cubicBezTo>
                  <a:lnTo>
                    <a:pt x="628777" y="771779"/>
                  </a:lnTo>
                  <a:lnTo>
                    <a:pt x="628777" y="778129"/>
                  </a:lnTo>
                  <a:lnTo>
                    <a:pt x="149225" y="778129"/>
                  </a:lnTo>
                  <a:lnTo>
                    <a:pt x="149225" y="771779"/>
                  </a:lnTo>
                  <a:lnTo>
                    <a:pt x="149225" y="778129"/>
                  </a:lnTo>
                  <a:cubicBezTo>
                    <a:pt x="66802" y="778129"/>
                    <a:pt x="0" y="711200"/>
                    <a:pt x="0" y="628777"/>
                  </a:cubicBezTo>
                  <a:lnTo>
                    <a:pt x="0" y="149225"/>
                  </a:lnTo>
                  <a:lnTo>
                    <a:pt x="6350" y="149225"/>
                  </a:lnTo>
                  <a:lnTo>
                    <a:pt x="0" y="149225"/>
                  </a:lnTo>
                  <a:moveTo>
                    <a:pt x="12700" y="149225"/>
                  </a:moveTo>
                  <a:lnTo>
                    <a:pt x="12700" y="628777"/>
                  </a:lnTo>
                  <a:lnTo>
                    <a:pt x="6350" y="628777"/>
                  </a:lnTo>
                  <a:lnTo>
                    <a:pt x="12700" y="628777"/>
                  </a:lnTo>
                  <a:cubicBezTo>
                    <a:pt x="12700" y="704215"/>
                    <a:pt x="73787" y="765302"/>
                    <a:pt x="149225" y="765302"/>
                  </a:cubicBezTo>
                  <a:lnTo>
                    <a:pt x="628777" y="765302"/>
                  </a:lnTo>
                  <a:cubicBezTo>
                    <a:pt x="704215" y="765302"/>
                    <a:pt x="765302" y="704215"/>
                    <a:pt x="765302" y="628777"/>
                  </a:cubicBezTo>
                  <a:lnTo>
                    <a:pt x="765302" y="149225"/>
                  </a:lnTo>
                  <a:cubicBezTo>
                    <a:pt x="765429" y="73787"/>
                    <a:pt x="704215" y="12700"/>
                    <a:pt x="628777" y="12700"/>
                  </a:cubicBezTo>
                  <a:lnTo>
                    <a:pt x="149225" y="12700"/>
                  </a:lnTo>
                  <a:lnTo>
                    <a:pt x="149225" y="6350"/>
                  </a:lnTo>
                  <a:lnTo>
                    <a:pt x="149225" y="12700"/>
                  </a:lnTo>
                  <a:cubicBezTo>
                    <a:pt x="73787" y="12700"/>
                    <a:pt x="12700" y="73787"/>
                    <a:pt x="12700" y="149225"/>
                  </a:cubicBezTo>
                  <a:close/>
                </a:path>
              </a:pathLst>
            </a:custGeom>
            <a:solidFill>
              <a:srgbClr val="D1C8C6"/>
            </a:solidFill>
          </p:spPr>
        </p:sp>
      </p:grpSp>
      <p:sp>
        <p:nvSpPr>
          <p:cNvPr id="10" name="TextBox 10"/>
          <p:cNvSpPr txBox="1"/>
          <p:nvPr/>
        </p:nvSpPr>
        <p:spPr>
          <a:xfrm>
            <a:off x="1087859" y="3141464"/>
            <a:ext cx="382638" cy="440234"/>
          </a:xfrm>
          <a:prstGeom prst="rect">
            <a:avLst/>
          </a:prstGeom>
        </p:spPr>
        <p:txBody>
          <a:bodyPr lIns="0" tIns="0" rIns="0" bIns="0" rtlCol="0" anchor="t">
            <a:spAutoFit/>
          </a:bodyPr>
          <a:lstStyle/>
          <a:p>
            <a:pPr algn="ctr">
              <a:lnSpc>
                <a:spcPts val="3000"/>
              </a:lnSpc>
            </a:pPr>
            <a:r>
              <a:rPr lang="en-US" sz="3000" b="1">
                <a:solidFill>
                  <a:srgbClr val="443728"/>
                </a:solidFill>
                <a:latin typeface="Crimson Pro Bold"/>
                <a:ea typeface="Crimson Pro Bold"/>
                <a:cs typeface="Crimson Pro Bold"/>
                <a:sym typeface="Crimson Pro Bold"/>
              </a:rPr>
              <a:t>1</a:t>
            </a:r>
          </a:p>
        </p:txBody>
      </p:sp>
      <p:sp>
        <p:nvSpPr>
          <p:cNvPr id="11" name="TextBox 11"/>
          <p:cNvSpPr txBox="1"/>
          <p:nvPr/>
        </p:nvSpPr>
        <p:spPr>
          <a:xfrm>
            <a:off x="1821359" y="3124200"/>
            <a:ext cx="3189685" cy="417611"/>
          </a:xfrm>
          <a:prstGeom prst="rect">
            <a:avLst/>
          </a:prstGeom>
        </p:spPr>
        <p:txBody>
          <a:bodyPr lIns="0" tIns="0" rIns="0" bIns="0" rtlCol="0" anchor="t">
            <a:spAutoFit/>
          </a:bodyPr>
          <a:lstStyle/>
          <a:p>
            <a:pPr algn="l">
              <a:lnSpc>
                <a:spcPts val="3124"/>
              </a:lnSpc>
            </a:pPr>
            <a:r>
              <a:rPr lang="en-US" sz="2499" b="1">
                <a:solidFill>
                  <a:srgbClr val="443728"/>
                </a:solidFill>
                <a:latin typeface="Crimson Pro Bold"/>
                <a:ea typeface="Crimson Pro Bold"/>
                <a:cs typeface="Crimson Pro Bold"/>
                <a:sym typeface="Crimson Pro Bold"/>
              </a:rPr>
              <a:t>Objective</a:t>
            </a:r>
          </a:p>
        </p:txBody>
      </p:sp>
      <p:sp>
        <p:nvSpPr>
          <p:cNvPr id="12" name="TextBox 12"/>
          <p:cNvSpPr txBox="1"/>
          <p:nvPr/>
        </p:nvSpPr>
        <p:spPr>
          <a:xfrm>
            <a:off x="1821359" y="3618607"/>
            <a:ext cx="4392662" cy="2526506"/>
          </a:xfrm>
          <a:prstGeom prst="rect">
            <a:avLst/>
          </a:prstGeom>
        </p:spPr>
        <p:txBody>
          <a:bodyPr lIns="0" tIns="0" rIns="0" bIns="0" rtlCol="0" anchor="t">
            <a:spAutoFit/>
          </a:bodyPr>
          <a:lstStyle/>
          <a:p>
            <a:pPr algn="l">
              <a:lnSpc>
                <a:spcPts val="3187"/>
              </a:lnSpc>
            </a:pPr>
            <a:r>
              <a:rPr lang="en-US" sz="2000">
                <a:solidFill>
                  <a:srgbClr val="443728"/>
                </a:solidFill>
                <a:latin typeface="Open Sans"/>
                <a:ea typeface="Open Sans"/>
                <a:cs typeface="Open Sans"/>
                <a:sym typeface="Open Sans"/>
              </a:rPr>
              <a:t>To design a real-time, accurate, and robust system for vehicle classification using machine learning on large and complex image datasets, and implement it on an FPGA for high-speed performance.</a:t>
            </a:r>
          </a:p>
        </p:txBody>
      </p:sp>
      <p:grpSp>
        <p:nvGrpSpPr>
          <p:cNvPr id="13" name="Group 13"/>
          <p:cNvGrpSpPr/>
          <p:nvPr/>
        </p:nvGrpSpPr>
        <p:grpSpPr>
          <a:xfrm>
            <a:off x="6528197" y="3050827"/>
            <a:ext cx="583555" cy="583555"/>
            <a:chOff x="0" y="0"/>
            <a:chExt cx="778073" cy="778073"/>
          </a:xfrm>
        </p:grpSpPr>
        <p:sp>
          <p:nvSpPr>
            <p:cNvPr id="14" name="Freeform 14"/>
            <p:cNvSpPr/>
            <p:nvPr/>
          </p:nvSpPr>
          <p:spPr>
            <a:xfrm>
              <a:off x="6350" y="6350"/>
              <a:ext cx="765302" cy="765429"/>
            </a:xfrm>
            <a:custGeom>
              <a:avLst/>
              <a:gdLst/>
              <a:ahLst/>
              <a:cxnLst/>
              <a:rect l="l" t="t" r="r" b="b"/>
              <a:pathLst>
                <a:path w="765302" h="765429">
                  <a:moveTo>
                    <a:pt x="0" y="142875"/>
                  </a:moveTo>
                  <a:cubicBezTo>
                    <a:pt x="0" y="64008"/>
                    <a:pt x="64008" y="0"/>
                    <a:pt x="142875" y="0"/>
                  </a:cubicBezTo>
                  <a:lnTo>
                    <a:pt x="622427" y="0"/>
                  </a:lnTo>
                  <a:cubicBezTo>
                    <a:pt x="701294" y="0"/>
                    <a:pt x="765302" y="64008"/>
                    <a:pt x="765302" y="142875"/>
                  </a:cubicBezTo>
                  <a:lnTo>
                    <a:pt x="765302" y="622427"/>
                  </a:lnTo>
                  <a:cubicBezTo>
                    <a:pt x="765302" y="701294"/>
                    <a:pt x="701294" y="765302"/>
                    <a:pt x="622427" y="765302"/>
                  </a:cubicBezTo>
                  <a:lnTo>
                    <a:pt x="142875" y="765302"/>
                  </a:lnTo>
                  <a:cubicBezTo>
                    <a:pt x="64008" y="765429"/>
                    <a:pt x="0" y="701421"/>
                    <a:pt x="0" y="622427"/>
                  </a:cubicBezTo>
                  <a:close/>
                </a:path>
              </a:pathLst>
            </a:custGeom>
            <a:solidFill>
              <a:srgbClr val="EBE2E0"/>
            </a:solidFill>
          </p:spPr>
        </p:sp>
        <p:sp>
          <p:nvSpPr>
            <p:cNvPr id="15" name="Freeform 15"/>
            <p:cNvSpPr/>
            <p:nvPr/>
          </p:nvSpPr>
          <p:spPr>
            <a:xfrm>
              <a:off x="0" y="0"/>
              <a:ext cx="778129" cy="778129"/>
            </a:xfrm>
            <a:custGeom>
              <a:avLst/>
              <a:gdLst/>
              <a:ahLst/>
              <a:cxnLst/>
              <a:rect l="l" t="t" r="r" b="b"/>
              <a:pathLst>
                <a:path w="778129" h="778129">
                  <a:moveTo>
                    <a:pt x="0" y="149225"/>
                  </a:moveTo>
                  <a:cubicBezTo>
                    <a:pt x="0" y="66802"/>
                    <a:pt x="66802" y="0"/>
                    <a:pt x="149225" y="0"/>
                  </a:cubicBezTo>
                  <a:lnTo>
                    <a:pt x="628777" y="0"/>
                  </a:lnTo>
                  <a:lnTo>
                    <a:pt x="628777" y="6350"/>
                  </a:lnTo>
                  <a:lnTo>
                    <a:pt x="628777" y="0"/>
                  </a:lnTo>
                  <a:cubicBezTo>
                    <a:pt x="711200" y="0"/>
                    <a:pt x="778129" y="66802"/>
                    <a:pt x="778129" y="149225"/>
                  </a:cubicBezTo>
                  <a:lnTo>
                    <a:pt x="771779" y="149225"/>
                  </a:lnTo>
                  <a:lnTo>
                    <a:pt x="778129" y="149225"/>
                  </a:lnTo>
                  <a:lnTo>
                    <a:pt x="778129" y="628777"/>
                  </a:lnTo>
                  <a:lnTo>
                    <a:pt x="771779" y="628777"/>
                  </a:lnTo>
                  <a:lnTo>
                    <a:pt x="778129" y="628777"/>
                  </a:lnTo>
                  <a:cubicBezTo>
                    <a:pt x="778129" y="711200"/>
                    <a:pt x="711200" y="778129"/>
                    <a:pt x="628777" y="778129"/>
                  </a:cubicBezTo>
                  <a:lnTo>
                    <a:pt x="628777" y="771779"/>
                  </a:lnTo>
                  <a:lnTo>
                    <a:pt x="628777" y="778129"/>
                  </a:lnTo>
                  <a:lnTo>
                    <a:pt x="149225" y="778129"/>
                  </a:lnTo>
                  <a:lnTo>
                    <a:pt x="149225" y="771779"/>
                  </a:lnTo>
                  <a:lnTo>
                    <a:pt x="149225" y="778129"/>
                  </a:lnTo>
                  <a:cubicBezTo>
                    <a:pt x="66802" y="778129"/>
                    <a:pt x="0" y="711200"/>
                    <a:pt x="0" y="628777"/>
                  </a:cubicBezTo>
                  <a:lnTo>
                    <a:pt x="0" y="149225"/>
                  </a:lnTo>
                  <a:lnTo>
                    <a:pt x="6350" y="149225"/>
                  </a:lnTo>
                  <a:lnTo>
                    <a:pt x="0" y="149225"/>
                  </a:lnTo>
                  <a:moveTo>
                    <a:pt x="12700" y="149225"/>
                  </a:moveTo>
                  <a:lnTo>
                    <a:pt x="12700" y="628777"/>
                  </a:lnTo>
                  <a:lnTo>
                    <a:pt x="6350" y="628777"/>
                  </a:lnTo>
                  <a:lnTo>
                    <a:pt x="12700" y="628777"/>
                  </a:lnTo>
                  <a:cubicBezTo>
                    <a:pt x="12700" y="704215"/>
                    <a:pt x="73787" y="765302"/>
                    <a:pt x="149225" y="765302"/>
                  </a:cubicBezTo>
                  <a:lnTo>
                    <a:pt x="628777" y="765302"/>
                  </a:lnTo>
                  <a:cubicBezTo>
                    <a:pt x="704215" y="765302"/>
                    <a:pt x="765302" y="704215"/>
                    <a:pt x="765302" y="628777"/>
                  </a:cubicBezTo>
                  <a:lnTo>
                    <a:pt x="765302" y="149225"/>
                  </a:lnTo>
                  <a:cubicBezTo>
                    <a:pt x="765429" y="73787"/>
                    <a:pt x="704215" y="12700"/>
                    <a:pt x="628777" y="12700"/>
                  </a:cubicBezTo>
                  <a:lnTo>
                    <a:pt x="149225" y="12700"/>
                  </a:lnTo>
                  <a:lnTo>
                    <a:pt x="149225" y="6350"/>
                  </a:lnTo>
                  <a:lnTo>
                    <a:pt x="149225" y="12700"/>
                  </a:lnTo>
                  <a:cubicBezTo>
                    <a:pt x="73787" y="12700"/>
                    <a:pt x="12700" y="73787"/>
                    <a:pt x="12700" y="149225"/>
                  </a:cubicBezTo>
                  <a:close/>
                </a:path>
              </a:pathLst>
            </a:custGeom>
            <a:solidFill>
              <a:srgbClr val="D1C8C6"/>
            </a:solidFill>
          </p:spPr>
        </p:sp>
      </p:grpSp>
      <p:sp>
        <p:nvSpPr>
          <p:cNvPr id="16" name="TextBox 16"/>
          <p:cNvSpPr txBox="1"/>
          <p:nvPr/>
        </p:nvSpPr>
        <p:spPr>
          <a:xfrm>
            <a:off x="6628581" y="3141464"/>
            <a:ext cx="382637" cy="440234"/>
          </a:xfrm>
          <a:prstGeom prst="rect">
            <a:avLst/>
          </a:prstGeom>
        </p:spPr>
        <p:txBody>
          <a:bodyPr lIns="0" tIns="0" rIns="0" bIns="0" rtlCol="0" anchor="t">
            <a:spAutoFit/>
          </a:bodyPr>
          <a:lstStyle/>
          <a:p>
            <a:pPr algn="ctr">
              <a:lnSpc>
                <a:spcPts val="3000"/>
              </a:lnSpc>
            </a:pPr>
            <a:r>
              <a:rPr lang="en-US" sz="3000" b="1">
                <a:solidFill>
                  <a:srgbClr val="443728"/>
                </a:solidFill>
                <a:latin typeface="Crimson Pro Bold"/>
                <a:ea typeface="Crimson Pro Bold"/>
                <a:cs typeface="Crimson Pro Bold"/>
                <a:sym typeface="Crimson Pro Bold"/>
              </a:rPr>
              <a:t>2</a:t>
            </a:r>
          </a:p>
        </p:txBody>
      </p:sp>
      <p:sp>
        <p:nvSpPr>
          <p:cNvPr id="17" name="TextBox 17"/>
          <p:cNvSpPr txBox="1"/>
          <p:nvPr/>
        </p:nvSpPr>
        <p:spPr>
          <a:xfrm>
            <a:off x="7362081" y="3124200"/>
            <a:ext cx="3189685" cy="417611"/>
          </a:xfrm>
          <a:prstGeom prst="rect">
            <a:avLst/>
          </a:prstGeom>
        </p:spPr>
        <p:txBody>
          <a:bodyPr lIns="0" tIns="0" rIns="0" bIns="0" rtlCol="0" anchor="t">
            <a:spAutoFit/>
          </a:bodyPr>
          <a:lstStyle/>
          <a:p>
            <a:pPr algn="l">
              <a:lnSpc>
                <a:spcPts val="3124"/>
              </a:lnSpc>
            </a:pPr>
            <a:r>
              <a:rPr lang="en-US" sz="2499" b="1">
                <a:solidFill>
                  <a:srgbClr val="443728"/>
                </a:solidFill>
                <a:latin typeface="Crimson Pro Bold"/>
                <a:ea typeface="Crimson Pro Bold"/>
                <a:cs typeface="Crimson Pro Bold"/>
                <a:sym typeface="Crimson Pro Bold"/>
              </a:rPr>
              <a:t>Motivation</a:t>
            </a:r>
          </a:p>
        </p:txBody>
      </p:sp>
      <p:sp>
        <p:nvSpPr>
          <p:cNvPr id="18" name="TextBox 18"/>
          <p:cNvSpPr txBox="1"/>
          <p:nvPr/>
        </p:nvSpPr>
        <p:spPr>
          <a:xfrm>
            <a:off x="7362081" y="3618607"/>
            <a:ext cx="4392811" cy="3343275"/>
          </a:xfrm>
          <a:prstGeom prst="rect">
            <a:avLst/>
          </a:prstGeom>
        </p:spPr>
        <p:txBody>
          <a:bodyPr lIns="0" tIns="0" rIns="0" bIns="0" rtlCol="0" anchor="t">
            <a:spAutoFit/>
          </a:bodyPr>
          <a:lstStyle/>
          <a:p>
            <a:pPr algn="l">
              <a:lnSpc>
                <a:spcPts val="3187"/>
              </a:lnSpc>
            </a:pPr>
            <a:r>
              <a:rPr lang="en-US" sz="2000">
                <a:solidFill>
                  <a:srgbClr val="443728"/>
                </a:solidFill>
                <a:latin typeface="Open Sans"/>
                <a:ea typeface="Open Sans"/>
                <a:cs typeface="Open Sans"/>
                <a:sym typeface="Open Sans"/>
              </a:rPr>
              <a:t>Manual vehicle classification is error-prone and slow. Many existing ML-based systems fail under poor lighting, occlusion, and weather conditions. There's a need for a fast, accurate, and real-time solution for applications like traffic monitoring and smart city systems.</a:t>
            </a:r>
          </a:p>
        </p:txBody>
      </p:sp>
      <p:grpSp>
        <p:nvGrpSpPr>
          <p:cNvPr id="19" name="Group 19"/>
          <p:cNvGrpSpPr/>
          <p:nvPr/>
        </p:nvGrpSpPr>
        <p:grpSpPr>
          <a:xfrm>
            <a:off x="12069067" y="3050827"/>
            <a:ext cx="583555" cy="583555"/>
            <a:chOff x="0" y="0"/>
            <a:chExt cx="778073" cy="778073"/>
          </a:xfrm>
        </p:grpSpPr>
        <p:sp>
          <p:nvSpPr>
            <p:cNvPr id="20" name="Freeform 20"/>
            <p:cNvSpPr/>
            <p:nvPr/>
          </p:nvSpPr>
          <p:spPr>
            <a:xfrm>
              <a:off x="6350" y="6350"/>
              <a:ext cx="765302" cy="765429"/>
            </a:xfrm>
            <a:custGeom>
              <a:avLst/>
              <a:gdLst/>
              <a:ahLst/>
              <a:cxnLst/>
              <a:rect l="l" t="t" r="r" b="b"/>
              <a:pathLst>
                <a:path w="765302" h="765429">
                  <a:moveTo>
                    <a:pt x="0" y="142875"/>
                  </a:moveTo>
                  <a:cubicBezTo>
                    <a:pt x="0" y="64008"/>
                    <a:pt x="64008" y="0"/>
                    <a:pt x="142875" y="0"/>
                  </a:cubicBezTo>
                  <a:lnTo>
                    <a:pt x="622427" y="0"/>
                  </a:lnTo>
                  <a:cubicBezTo>
                    <a:pt x="701294" y="0"/>
                    <a:pt x="765302" y="64008"/>
                    <a:pt x="765302" y="142875"/>
                  </a:cubicBezTo>
                  <a:lnTo>
                    <a:pt x="765302" y="622427"/>
                  </a:lnTo>
                  <a:cubicBezTo>
                    <a:pt x="765302" y="701294"/>
                    <a:pt x="701294" y="765302"/>
                    <a:pt x="622427" y="765302"/>
                  </a:cubicBezTo>
                  <a:lnTo>
                    <a:pt x="142875" y="765302"/>
                  </a:lnTo>
                  <a:cubicBezTo>
                    <a:pt x="64008" y="765429"/>
                    <a:pt x="0" y="701421"/>
                    <a:pt x="0" y="622427"/>
                  </a:cubicBezTo>
                  <a:close/>
                </a:path>
              </a:pathLst>
            </a:custGeom>
            <a:solidFill>
              <a:srgbClr val="EBE2E0"/>
            </a:solidFill>
          </p:spPr>
        </p:sp>
        <p:sp>
          <p:nvSpPr>
            <p:cNvPr id="21" name="Freeform 21"/>
            <p:cNvSpPr/>
            <p:nvPr/>
          </p:nvSpPr>
          <p:spPr>
            <a:xfrm>
              <a:off x="0" y="0"/>
              <a:ext cx="778129" cy="778129"/>
            </a:xfrm>
            <a:custGeom>
              <a:avLst/>
              <a:gdLst/>
              <a:ahLst/>
              <a:cxnLst/>
              <a:rect l="l" t="t" r="r" b="b"/>
              <a:pathLst>
                <a:path w="778129" h="778129">
                  <a:moveTo>
                    <a:pt x="0" y="149225"/>
                  </a:moveTo>
                  <a:cubicBezTo>
                    <a:pt x="0" y="66802"/>
                    <a:pt x="66802" y="0"/>
                    <a:pt x="149225" y="0"/>
                  </a:cubicBezTo>
                  <a:lnTo>
                    <a:pt x="628777" y="0"/>
                  </a:lnTo>
                  <a:lnTo>
                    <a:pt x="628777" y="6350"/>
                  </a:lnTo>
                  <a:lnTo>
                    <a:pt x="628777" y="0"/>
                  </a:lnTo>
                  <a:cubicBezTo>
                    <a:pt x="711200" y="0"/>
                    <a:pt x="778129" y="66802"/>
                    <a:pt x="778129" y="149225"/>
                  </a:cubicBezTo>
                  <a:lnTo>
                    <a:pt x="771779" y="149225"/>
                  </a:lnTo>
                  <a:lnTo>
                    <a:pt x="778129" y="149225"/>
                  </a:lnTo>
                  <a:lnTo>
                    <a:pt x="778129" y="628777"/>
                  </a:lnTo>
                  <a:lnTo>
                    <a:pt x="771779" y="628777"/>
                  </a:lnTo>
                  <a:lnTo>
                    <a:pt x="778129" y="628777"/>
                  </a:lnTo>
                  <a:cubicBezTo>
                    <a:pt x="778129" y="711200"/>
                    <a:pt x="711200" y="778129"/>
                    <a:pt x="628777" y="778129"/>
                  </a:cubicBezTo>
                  <a:lnTo>
                    <a:pt x="628777" y="771779"/>
                  </a:lnTo>
                  <a:lnTo>
                    <a:pt x="628777" y="778129"/>
                  </a:lnTo>
                  <a:lnTo>
                    <a:pt x="149225" y="778129"/>
                  </a:lnTo>
                  <a:lnTo>
                    <a:pt x="149225" y="771779"/>
                  </a:lnTo>
                  <a:lnTo>
                    <a:pt x="149225" y="778129"/>
                  </a:lnTo>
                  <a:cubicBezTo>
                    <a:pt x="66802" y="778129"/>
                    <a:pt x="0" y="711200"/>
                    <a:pt x="0" y="628777"/>
                  </a:cubicBezTo>
                  <a:lnTo>
                    <a:pt x="0" y="149225"/>
                  </a:lnTo>
                  <a:lnTo>
                    <a:pt x="6350" y="149225"/>
                  </a:lnTo>
                  <a:lnTo>
                    <a:pt x="0" y="149225"/>
                  </a:lnTo>
                  <a:moveTo>
                    <a:pt x="12700" y="149225"/>
                  </a:moveTo>
                  <a:lnTo>
                    <a:pt x="12700" y="628777"/>
                  </a:lnTo>
                  <a:lnTo>
                    <a:pt x="6350" y="628777"/>
                  </a:lnTo>
                  <a:lnTo>
                    <a:pt x="12700" y="628777"/>
                  </a:lnTo>
                  <a:cubicBezTo>
                    <a:pt x="12700" y="704215"/>
                    <a:pt x="73787" y="765302"/>
                    <a:pt x="149225" y="765302"/>
                  </a:cubicBezTo>
                  <a:lnTo>
                    <a:pt x="628777" y="765302"/>
                  </a:lnTo>
                  <a:cubicBezTo>
                    <a:pt x="704215" y="765302"/>
                    <a:pt x="765302" y="704215"/>
                    <a:pt x="765302" y="628777"/>
                  </a:cubicBezTo>
                  <a:lnTo>
                    <a:pt x="765302" y="149225"/>
                  </a:lnTo>
                  <a:cubicBezTo>
                    <a:pt x="765429" y="73787"/>
                    <a:pt x="704215" y="12700"/>
                    <a:pt x="628777" y="12700"/>
                  </a:cubicBezTo>
                  <a:lnTo>
                    <a:pt x="149225" y="12700"/>
                  </a:lnTo>
                  <a:lnTo>
                    <a:pt x="149225" y="6350"/>
                  </a:lnTo>
                  <a:lnTo>
                    <a:pt x="149225" y="12700"/>
                  </a:lnTo>
                  <a:cubicBezTo>
                    <a:pt x="73787" y="12700"/>
                    <a:pt x="12700" y="73787"/>
                    <a:pt x="12700" y="149225"/>
                  </a:cubicBezTo>
                  <a:close/>
                </a:path>
              </a:pathLst>
            </a:custGeom>
            <a:solidFill>
              <a:srgbClr val="D1C8C6"/>
            </a:solidFill>
          </p:spPr>
        </p:sp>
      </p:grpSp>
      <p:sp>
        <p:nvSpPr>
          <p:cNvPr id="22" name="TextBox 22"/>
          <p:cNvSpPr txBox="1"/>
          <p:nvPr/>
        </p:nvSpPr>
        <p:spPr>
          <a:xfrm>
            <a:off x="12169452" y="3141464"/>
            <a:ext cx="382638" cy="440234"/>
          </a:xfrm>
          <a:prstGeom prst="rect">
            <a:avLst/>
          </a:prstGeom>
        </p:spPr>
        <p:txBody>
          <a:bodyPr lIns="0" tIns="0" rIns="0" bIns="0" rtlCol="0" anchor="t">
            <a:spAutoFit/>
          </a:bodyPr>
          <a:lstStyle/>
          <a:p>
            <a:pPr algn="ctr">
              <a:lnSpc>
                <a:spcPts val="3000"/>
              </a:lnSpc>
            </a:pPr>
            <a:r>
              <a:rPr lang="en-US" sz="3000" b="1">
                <a:solidFill>
                  <a:srgbClr val="443728"/>
                </a:solidFill>
                <a:latin typeface="Crimson Pro Bold"/>
                <a:ea typeface="Crimson Pro Bold"/>
                <a:cs typeface="Crimson Pro Bold"/>
                <a:sym typeface="Crimson Pro Bold"/>
              </a:rPr>
              <a:t>3</a:t>
            </a:r>
          </a:p>
        </p:txBody>
      </p:sp>
      <p:sp>
        <p:nvSpPr>
          <p:cNvPr id="23" name="TextBox 23"/>
          <p:cNvSpPr txBox="1"/>
          <p:nvPr/>
        </p:nvSpPr>
        <p:spPr>
          <a:xfrm>
            <a:off x="12902952" y="3124200"/>
            <a:ext cx="3189685" cy="417611"/>
          </a:xfrm>
          <a:prstGeom prst="rect">
            <a:avLst/>
          </a:prstGeom>
        </p:spPr>
        <p:txBody>
          <a:bodyPr lIns="0" tIns="0" rIns="0" bIns="0" rtlCol="0" anchor="t">
            <a:spAutoFit/>
          </a:bodyPr>
          <a:lstStyle/>
          <a:p>
            <a:pPr algn="l">
              <a:lnSpc>
                <a:spcPts val="3124"/>
              </a:lnSpc>
            </a:pPr>
            <a:r>
              <a:rPr lang="en-US" sz="2499" b="1">
                <a:solidFill>
                  <a:srgbClr val="443728"/>
                </a:solidFill>
                <a:latin typeface="Crimson Pro Bold"/>
                <a:ea typeface="Crimson Pro Bold"/>
                <a:cs typeface="Crimson Pro Bold"/>
                <a:sym typeface="Crimson Pro Bold"/>
              </a:rPr>
              <a:t>Proposed Approach</a:t>
            </a:r>
          </a:p>
        </p:txBody>
      </p:sp>
      <p:sp>
        <p:nvSpPr>
          <p:cNvPr id="24" name="TextBox 24"/>
          <p:cNvSpPr txBox="1"/>
          <p:nvPr/>
        </p:nvSpPr>
        <p:spPr>
          <a:xfrm>
            <a:off x="12902952" y="3618607"/>
            <a:ext cx="4392663" cy="3343275"/>
          </a:xfrm>
          <a:prstGeom prst="rect">
            <a:avLst/>
          </a:prstGeom>
        </p:spPr>
        <p:txBody>
          <a:bodyPr lIns="0" tIns="0" rIns="0" bIns="0" rtlCol="0" anchor="t">
            <a:spAutoFit/>
          </a:bodyPr>
          <a:lstStyle/>
          <a:p>
            <a:pPr algn="l">
              <a:lnSpc>
                <a:spcPts val="3187"/>
              </a:lnSpc>
            </a:pPr>
            <a:r>
              <a:rPr lang="en-US" sz="2000">
                <a:solidFill>
                  <a:srgbClr val="443728"/>
                </a:solidFill>
                <a:latin typeface="Open Sans"/>
                <a:ea typeface="Open Sans"/>
                <a:cs typeface="Open Sans"/>
                <a:sym typeface="Open Sans"/>
              </a:rPr>
              <a:t>The system uses Random Wavelet Transform for preprocessing, combines edge-based and region-based segmentation, employs embedded feature selection, and uses XGBoost for final classification. It is implemented on an FPGA for real-time execution.</a:t>
            </a:r>
          </a:p>
        </p:txBody>
      </p:sp>
      <p:grpSp>
        <p:nvGrpSpPr>
          <p:cNvPr id="25" name="Group 25"/>
          <p:cNvGrpSpPr/>
          <p:nvPr/>
        </p:nvGrpSpPr>
        <p:grpSpPr>
          <a:xfrm>
            <a:off x="987475" y="7467451"/>
            <a:ext cx="583555" cy="583555"/>
            <a:chOff x="0" y="0"/>
            <a:chExt cx="778073" cy="778073"/>
          </a:xfrm>
        </p:grpSpPr>
        <p:sp>
          <p:nvSpPr>
            <p:cNvPr id="26" name="Freeform 26"/>
            <p:cNvSpPr/>
            <p:nvPr/>
          </p:nvSpPr>
          <p:spPr>
            <a:xfrm>
              <a:off x="6350" y="6350"/>
              <a:ext cx="765302" cy="765429"/>
            </a:xfrm>
            <a:custGeom>
              <a:avLst/>
              <a:gdLst/>
              <a:ahLst/>
              <a:cxnLst/>
              <a:rect l="l" t="t" r="r" b="b"/>
              <a:pathLst>
                <a:path w="765302" h="765429">
                  <a:moveTo>
                    <a:pt x="0" y="142875"/>
                  </a:moveTo>
                  <a:cubicBezTo>
                    <a:pt x="0" y="64008"/>
                    <a:pt x="64008" y="0"/>
                    <a:pt x="142875" y="0"/>
                  </a:cubicBezTo>
                  <a:lnTo>
                    <a:pt x="622427" y="0"/>
                  </a:lnTo>
                  <a:cubicBezTo>
                    <a:pt x="701294" y="0"/>
                    <a:pt x="765302" y="64008"/>
                    <a:pt x="765302" y="142875"/>
                  </a:cubicBezTo>
                  <a:lnTo>
                    <a:pt x="765302" y="622427"/>
                  </a:lnTo>
                  <a:cubicBezTo>
                    <a:pt x="765302" y="701294"/>
                    <a:pt x="701294" y="765302"/>
                    <a:pt x="622427" y="765302"/>
                  </a:cubicBezTo>
                  <a:lnTo>
                    <a:pt x="142875" y="765302"/>
                  </a:lnTo>
                  <a:cubicBezTo>
                    <a:pt x="64008" y="765429"/>
                    <a:pt x="0" y="701421"/>
                    <a:pt x="0" y="622427"/>
                  </a:cubicBezTo>
                  <a:close/>
                </a:path>
              </a:pathLst>
            </a:custGeom>
            <a:solidFill>
              <a:srgbClr val="EBE2E0"/>
            </a:solidFill>
          </p:spPr>
        </p:sp>
        <p:sp>
          <p:nvSpPr>
            <p:cNvPr id="27" name="Freeform 27"/>
            <p:cNvSpPr/>
            <p:nvPr/>
          </p:nvSpPr>
          <p:spPr>
            <a:xfrm>
              <a:off x="0" y="0"/>
              <a:ext cx="778129" cy="778129"/>
            </a:xfrm>
            <a:custGeom>
              <a:avLst/>
              <a:gdLst/>
              <a:ahLst/>
              <a:cxnLst/>
              <a:rect l="l" t="t" r="r" b="b"/>
              <a:pathLst>
                <a:path w="778129" h="778129">
                  <a:moveTo>
                    <a:pt x="0" y="149225"/>
                  </a:moveTo>
                  <a:cubicBezTo>
                    <a:pt x="0" y="66802"/>
                    <a:pt x="66802" y="0"/>
                    <a:pt x="149225" y="0"/>
                  </a:cubicBezTo>
                  <a:lnTo>
                    <a:pt x="628777" y="0"/>
                  </a:lnTo>
                  <a:lnTo>
                    <a:pt x="628777" y="6350"/>
                  </a:lnTo>
                  <a:lnTo>
                    <a:pt x="628777" y="0"/>
                  </a:lnTo>
                  <a:cubicBezTo>
                    <a:pt x="711200" y="0"/>
                    <a:pt x="778129" y="66802"/>
                    <a:pt x="778129" y="149225"/>
                  </a:cubicBezTo>
                  <a:lnTo>
                    <a:pt x="771779" y="149225"/>
                  </a:lnTo>
                  <a:lnTo>
                    <a:pt x="778129" y="149225"/>
                  </a:lnTo>
                  <a:lnTo>
                    <a:pt x="778129" y="628777"/>
                  </a:lnTo>
                  <a:lnTo>
                    <a:pt x="771779" y="628777"/>
                  </a:lnTo>
                  <a:lnTo>
                    <a:pt x="778129" y="628777"/>
                  </a:lnTo>
                  <a:cubicBezTo>
                    <a:pt x="778129" y="711200"/>
                    <a:pt x="711200" y="778129"/>
                    <a:pt x="628777" y="778129"/>
                  </a:cubicBezTo>
                  <a:lnTo>
                    <a:pt x="628777" y="771779"/>
                  </a:lnTo>
                  <a:lnTo>
                    <a:pt x="628777" y="778129"/>
                  </a:lnTo>
                  <a:lnTo>
                    <a:pt x="149225" y="778129"/>
                  </a:lnTo>
                  <a:lnTo>
                    <a:pt x="149225" y="771779"/>
                  </a:lnTo>
                  <a:lnTo>
                    <a:pt x="149225" y="778129"/>
                  </a:lnTo>
                  <a:cubicBezTo>
                    <a:pt x="66802" y="778129"/>
                    <a:pt x="0" y="711200"/>
                    <a:pt x="0" y="628777"/>
                  </a:cubicBezTo>
                  <a:lnTo>
                    <a:pt x="0" y="149225"/>
                  </a:lnTo>
                  <a:lnTo>
                    <a:pt x="6350" y="149225"/>
                  </a:lnTo>
                  <a:lnTo>
                    <a:pt x="0" y="149225"/>
                  </a:lnTo>
                  <a:moveTo>
                    <a:pt x="12700" y="149225"/>
                  </a:moveTo>
                  <a:lnTo>
                    <a:pt x="12700" y="628777"/>
                  </a:lnTo>
                  <a:lnTo>
                    <a:pt x="6350" y="628777"/>
                  </a:lnTo>
                  <a:lnTo>
                    <a:pt x="12700" y="628777"/>
                  </a:lnTo>
                  <a:cubicBezTo>
                    <a:pt x="12700" y="704215"/>
                    <a:pt x="73787" y="765302"/>
                    <a:pt x="149225" y="765302"/>
                  </a:cubicBezTo>
                  <a:lnTo>
                    <a:pt x="628777" y="765302"/>
                  </a:lnTo>
                  <a:cubicBezTo>
                    <a:pt x="704215" y="765302"/>
                    <a:pt x="765302" y="704215"/>
                    <a:pt x="765302" y="628777"/>
                  </a:cubicBezTo>
                  <a:lnTo>
                    <a:pt x="765302" y="149225"/>
                  </a:lnTo>
                  <a:cubicBezTo>
                    <a:pt x="765429" y="73787"/>
                    <a:pt x="704215" y="12700"/>
                    <a:pt x="628777" y="12700"/>
                  </a:cubicBezTo>
                  <a:lnTo>
                    <a:pt x="149225" y="12700"/>
                  </a:lnTo>
                  <a:lnTo>
                    <a:pt x="149225" y="6350"/>
                  </a:lnTo>
                  <a:lnTo>
                    <a:pt x="149225" y="12700"/>
                  </a:lnTo>
                  <a:cubicBezTo>
                    <a:pt x="73787" y="12700"/>
                    <a:pt x="12700" y="73787"/>
                    <a:pt x="12700" y="149225"/>
                  </a:cubicBezTo>
                  <a:close/>
                </a:path>
              </a:pathLst>
            </a:custGeom>
            <a:solidFill>
              <a:srgbClr val="D1C8C6"/>
            </a:solidFill>
          </p:spPr>
        </p:sp>
      </p:grpSp>
      <p:sp>
        <p:nvSpPr>
          <p:cNvPr id="28" name="TextBox 28"/>
          <p:cNvSpPr txBox="1"/>
          <p:nvPr/>
        </p:nvSpPr>
        <p:spPr>
          <a:xfrm>
            <a:off x="1087859" y="7558087"/>
            <a:ext cx="382638" cy="440234"/>
          </a:xfrm>
          <a:prstGeom prst="rect">
            <a:avLst/>
          </a:prstGeom>
        </p:spPr>
        <p:txBody>
          <a:bodyPr lIns="0" tIns="0" rIns="0" bIns="0" rtlCol="0" anchor="t">
            <a:spAutoFit/>
          </a:bodyPr>
          <a:lstStyle/>
          <a:p>
            <a:pPr algn="ctr">
              <a:lnSpc>
                <a:spcPts val="3000"/>
              </a:lnSpc>
            </a:pPr>
            <a:r>
              <a:rPr lang="en-US" sz="3000" b="1">
                <a:solidFill>
                  <a:srgbClr val="443728"/>
                </a:solidFill>
                <a:latin typeface="Crimson Pro Bold"/>
                <a:ea typeface="Crimson Pro Bold"/>
                <a:cs typeface="Crimson Pro Bold"/>
                <a:sym typeface="Crimson Pro Bold"/>
              </a:rPr>
              <a:t>4</a:t>
            </a:r>
          </a:p>
        </p:txBody>
      </p:sp>
      <p:sp>
        <p:nvSpPr>
          <p:cNvPr id="29" name="TextBox 29"/>
          <p:cNvSpPr txBox="1"/>
          <p:nvPr/>
        </p:nvSpPr>
        <p:spPr>
          <a:xfrm>
            <a:off x="1821359" y="7540824"/>
            <a:ext cx="3189685" cy="417611"/>
          </a:xfrm>
          <a:prstGeom prst="rect">
            <a:avLst/>
          </a:prstGeom>
        </p:spPr>
        <p:txBody>
          <a:bodyPr lIns="0" tIns="0" rIns="0" bIns="0" rtlCol="0" anchor="t">
            <a:spAutoFit/>
          </a:bodyPr>
          <a:lstStyle/>
          <a:p>
            <a:pPr algn="l">
              <a:lnSpc>
                <a:spcPts val="3124"/>
              </a:lnSpc>
            </a:pPr>
            <a:r>
              <a:rPr lang="en-US" sz="2499" b="1">
                <a:solidFill>
                  <a:srgbClr val="443728"/>
                </a:solidFill>
                <a:latin typeface="Crimson Pro Bold"/>
                <a:ea typeface="Crimson Pro Bold"/>
                <a:cs typeface="Crimson Pro Bold"/>
                <a:sym typeface="Crimson Pro Bold"/>
              </a:rPr>
              <a:t>Datasets</a:t>
            </a:r>
          </a:p>
        </p:txBody>
      </p:sp>
      <p:sp>
        <p:nvSpPr>
          <p:cNvPr id="30" name="TextBox 30"/>
          <p:cNvSpPr txBox="1"/>
          <p:nvPr/>
        </p:nvSpPr>
        <p:spPr>
          <a:xfrm>
            <a:off x="1821359" y="8035230"/>
            <a:ext cx="7163098" cy="1301354"/>
          </a:xfrm>
          <a:prstGeom prst="rect">
            <a:avLst/>
          </a:prstGeom>
        </p:spPr>
        <p:txBody>
          <a:bodyPr lIns="0" tIns="0" rIns="0" bIns="0" rtlCol="0" anchor="t">
            <a:spAutoFit/>
          </a:bodyPr>
          <a:lstStyle/>
          <a:p>
            <a:pPr algn="l">
              <a:lnSpc>
                <a:spcPts val="3187"/>
              </a:lnSpc>
            </a:pPr>
            <a:r>
              <a:rPr lang="en-US" sz="2000">
                <a:solidFill>
                  <a:srgbClr val="443728"/>
                </a:solidFill>
                <a:latin typeface="Open Sans"/>
                <a:ea typeface="Open Sans"/>
                <a:cs typeface="Open Sans"/>
                <a:sym typeface="Open Sans"/>
              </a:rPr>
              <a:t>10 publicly available datasets were used, along with a new custom dataset called SRM2KTR with 75,436 images under challenging real-world conditions.</a:t>
            </a:r>
          </a:p>
        </p:txBody>
      </p:sp>
      <p:grpSp>
        <p:nvGrpSpPr>
          <p:cNvPr id="31" name="Group 31"/>
          <p:cNvGrpSpPr/>
          <p:nvPr/>
        </p:nvGrpSpPr>
        <p:grpSpPr>
          <a:xfrm>
            <a:off x="9298633" y="7467451"/>
            <a:ext cx="583555" cy="583555"/>
            <a:chOff x="0" y="0"/>
            <a:chExt cx="778073" cy="778073"/>
          </a:xfrm>
        </p:grpSpPr>
        <p:sp>
          <p:nvSpPr>
            <p:cNvPr id="32" name="Freeform 32"/>
            <p:cNvSpPr/>
            <p:nvPr/>
          </p:nvSpPr>
          <p:spPr>
            <a:xfrm>
              <a:off x="6350" y="6350"/>
              <a:ext cx="765302" cy="765429"/>
            </a:xfrm>
            <a:custGeom>
              <a:avLst/>
              <a:gdLst/>
              <a:ahLst/>
              <a:cxnLst/>
              <a:rect l="l" t="t" r="r" b="b"/>
              <a:pathLst>
                <a:path w="765302" h="765429">
                  <a:moveTo>
                    <a:pt x="0" y="142875"/>
                  </a:moveTo>
                  <a:cubicBezTo>
                    <a:pt x="0" y="64008"/>
                    <a:pt x="64008" y="0"/>
                    <a:pt x="142875" y="0"/>
                  </a:cubicBezTo>
                  <a:lnTo>
                    <a:pt x="622427" y="0"/>
                  </a:lnTo>
                  <a:cubicBezTo>
                    <a:pt x="701294" y="0"/>
                    <a:pt x="765302" y="64008"/>
                    <a:pt x="765302" y="142875"/>
                  </a:cubicBezTo>
                  <a:lnTo>
                    <a:pt x="765302" y="622427"/>
                  </a:lnTo>
                  <a:cubicBezTo>
                    <a:pt x="765302" y="701294"/>
                    <a:pt x="701294" y="765302"/>
                    <a:pt x="622427" y="765302"/>
                  </a:cubicBezTo>
                  <a:lnTo>
                    <a:pt x="142875" y="765302"/>
                  </a:lnTo>
                  <a:cubicBezTo>
                    <a:pt x="64008" y="765429"/>
                    <a:pt x="0" y="701421"/>
                    <a:pt x="0" y="622427"/>
                  </a:cubicBezTo>
                  <a:close/>
                </a:path>
              </a:pathLst>
            </a:custGeom>
            <a:solidFill>
              <a:srgbClr val="EBE2E0"/>
            </a:solidFill>
          </p:spPr>
        </p:sp>
        <p:sp>
          <p:nvSpPr>
            <p:cNvPr id="33" name="Freeform 33"/>
            <p:cNvSpPr/>
            <p:nvPr/>
          </p:nvSpPr>
          <p:spPr>
            <a:xfrm>
              <a:off x="0" y="0"/>
              <a:ext cx="778129" cy="778129"/>
            </a:xfrm>
            <a:custGeom>
              <a:avLst/>
              <a:gdLst/>
              <a:ahLst/>
              <a:cxnLst/>
              <a:rect l="l" t="t" r="r" b="b"/>
              <a:pathLst>
                <a:path w="778129" h="778129">
                  <a:moveTo>
                    <a:pt x="0" y="149225"/>
                  </a:moveTo>
                  <a:cubicBezTo>
                    <a:pt x="0" y="66802"/>
                    <a:pt x="66802" y="0"/>
                    <a:pt x="149225" y="0"/>
                  </a:cubicBezTo>
                  <a:lnTo>
                    <a:pt x="628777" y="0"/>
                  </a:lnTo>
                  <a:lnTo>
                    <a:pt x="628777" y="6350"/>
                  </a:lnTo>
                  <a:lnTo>
                    <a:pt x="628777" y="0"/>
                  </a:lnTo>
                  <a:cubicBezTo>
                    <a:pt x="711200" y="0"/>
                    <a:pt x="778129" y="66802"/>
                    <a:pt x="778129" y="149225"/>
                  </a:cubicBezTo>
                  <a:lnTo>
                    <a:pt x="771779" y="149225"/>
                  </a:lnTo>
                  <a:lnTo>
                    <a:pt x="778129" y="149225"/>
                  </a:lnTo>
                  <a:lnTo>
                    <a:pt x="778129" y="628777"/>
                  </a:lnTo>
                  <a:lnTo>
                    <a:pt x="771779" y="628777"/>
                  </a:lnTo>
                  <a:lnTo>
                    <a:pt x="778129" y="628777"/>
                  </a:lnTo>
                  <a:cubicBezTo>
                    <a:pt x="778129" y="711200"/>
                    <a:pt x="711200" y="778129"/>
                    <a:pt x="628777" y="778129"/>
                  </a:cubicBezTo>
                  <a:lnTo>
                    <a:pt x="628777" y="771779"/>
                  </a:lnTo>
                  <a:lnTo>
                    <a:pt x="628777" y="778129"/>
                  </a:lnTo>
                  <a:lnTo>
                    <a:pt x="149225" y="778129"/>
                  </a:lnTo>
                  <a:lnTo>
                    <a:pt x="149225" y="771779"/>
                  </a:lnTo>
                  <a:lnTo>
                    <a:pt x="149225" y="778129"/>
                  </a:lnTo>
                  <a:cubicBezTo>
                    <a:pt x="66802" y="778129"/>
                    <a:pt x="0" y="711200"/>
                    <a:pt x="0" y="628777"/>
                  </a:cubicBezTo>
                  <a:lnTo>
                    <a:pt x="0" y="149225"/>
                  </a:lnTo>
                  <a:lnTo>
                    <a:pt x="6350" y="149225"/>
                  </a:lnTo>
                  <a:lnTo>
                    <a:pt x="0" y="149225"/>
                  </a:lnTo>
                  <a:moveTo>
                    <a:pt x="12700" y="149225"/>
                  </a:moveTo>
                  <a:lnTo>
                    <a:pt x="12700" y="628777"/>
                  </a:lnTo>
                  <a:lnTo>
                    <a:pt x="6350" y="628777"/>
                  </a:lnTo>
                  <a:lnTo>
                    <a:pt x="12700" y="628777"/>
                  </a:lnTo>
                  <a:cubicBezTo>
                    <a:pt x="12700" y="704215"/>
                    <a:pt x="73787" y="765302"/>
                    <a:pt x="149225" y="765302"/>
                  </a:cubicBezTo>
                  <a:lnTo>
                    <a:pt x="628777" y="765302"/>
                  </a:lnTo>
                  <a:cubicBezTo>
                    <a:pt x="704215" y="765302"/>
                    <a:pt x="765302" y="704215"/>
                    <a:pt x="765302" y="628777"/>
                  </a:cubicBezTo>
                  <a:lnTo>
                    <a:pt x="765302" y="149225"/>
                  </a:lnTo>
                  <a:cubicBezTo>
                    <a:pt x="765429" y="73787"/>
                    <a:pt x="704215" y="12700"/>
                    <a:pt x="628777" y="12700"/>
                  </a:cubicBezTo>
                  <a:lnTo>
                    <a:pt x="149225" y="12700"/>
                  </a:lnTo>
                  <a:lnTo>
                    <a:pt x="149225" y="6350"/>
                  </a:lnTo>
                  <a:lnTo>
                    <a:pt x="149225" y="12700"/>
                  </a:lnTo>
                  <a:cubicBezTo>
                    <a:pt x="73787" y="12700"/>
                    <a:pt x="12700" y="73787"/>
                    <a:pt x="12700" y="149225"/>
                  </a:cubicBezTo>
                  <a:close/>
                </a:path>
              </a:pathLst>
            </a:custGeom>
            <a:solidFill>
              <a:srgbClr val="D1C8C6"/>
            </a:solidFill>
          </p:spPr>
        </p:sp>
      </p:grpSp>
      <p:sp>
        <p:nvSpPr>
          <p:cNvPr id="34" name="TextBox 34"/>
          <p:cNvSpPr txBox="1"/>
          <p:nvPr/>
        </p:nvSpPr>
        <p:spPr>
          <a:xfrm>
            <a:off x="9399018" y="7558087"/>
            <a:ext cx="382637" cy="440234"/>
          </a:xfrm>
          <a:prstGeom prst="rect">
            <a:avLst/>
          </a:prstGeom>
        </p:spPr>
        <p:txBody>
          <a:bodyPr lIns="0" tIns="0" rIns="0" bIns="0" rtlCol="0" anchor="t">
            <a:spAutoFit/>
          </a:bodyPr>
          <a:lstStyle/>
          <a:p>
            <a:pPr algn="ctr">
              <a:lnSpc>
                <a:spcPts val="3000"/>
              </a:lnSpc>
            </a:pPr>
            <a:r>
              <a:rPr lang="en-US" sz="3000" b="1">
                <a:solidFill>
                  <a:srgbClr val="443728"/>
                </a:solidFill>
                <a:latin typeface="Crimson Pro Bold"/>
                <a:ea typeface="Crimson Pro Bold"/>
                <a:cs typeface="Crimson Pro Bold"/>
                <a:sym typeface="Crimson Pro Bold"/>
              </a:rPr>
              <a:t>5</a:t>
            </a:r>
          </a:p>
        </p:txBody>
      </p:sp>
      <p:sp>
        <p:nvSpPr>
          <p:cNvPr id="35" name="TextBox 35"/>
          <p:cNvSpPr txBox="1"/>
          <p:nvPr/>
        </p:nvSpPr>
        <p:spPr>
          <a:xfrm>
            <a:off x="10132516" y="7540824"/>
            <a:ext cx="3189685" cy="417611"/>
          </a:xfrm>
          <a:prstGeom prst="rect">
            <a:avLst/>
          </a:prstGeom>
        </p:spPr>
        <p:txBody>
          <a:bodyPr lIns="0" tIns="0" rIns="0" bIns="0" rtlCol="0" anchor="t">
            <a:spAutoFit/>
          </a:bodyPr>
          <a:lstStyle/>
          <a:p>
            <a:pPr algn="l">
              <a:lnSpc>
                <a:spcPts val="3124"/>
              </a:lnSpc>
            </a:pPr>
            <a:r>
              <a:rPr lang="en-US" sz="2499" b="1">
                <a:solidFill>
                  <a:srgbClr val="443728"/>
                </a:solidFill>
                <a:latin typeface="Crimson Pro Bold"/>
                <a:ea typeface="Crimson Pro Bold"/>
                <a:cs typeface="Crimson Pro Bold"/>
                <a:sym typeface="Crimson Pro Bold"/>
              </a:rPr>
              <a:t>Results</a:t>
            </a:r>
          </a:p>
        </p:txBody>
      </p:sp>
      <p:sp>
        <p:nvSpPr>
          <p:cNvPr id="36" name="TextBox 36"/>
          <p:cNvSpPr txBox="1"/>
          <p:nvPr/>
        </p:nvSpPr>
        <p:spPr>
          <a:xfrm>
            <a:off x="10132516" y="8035230"/>
            <a:ext cx="7163098" cy="1301354"/>
          </a:xfrm>
          <a:prstGeom prst="rect">
            <a:avLst/>
          </a:prstGeom>
        </p:spPr>
        <p:txBody>
          <a:bodyPr lIns="0" tIns="0" rIns="0" bIns="0" rtlCol="0" anchor="t">
            <a:spAutoFit/>
          </a:bodyPr>
          <a:lstStyle/>
          <a:p>
            <a:pPr algn="l">
              <a:lnSpc>
                <a:spcPts val="3187"/>
              </a:lnSpc>
            </a:pPr>
            <a:r>
              <a:rPr lang="en-US" sz="2000">
                <a:solidFill>
                  <a:srgbClr val="443728"/>
                </a:solidFill>
                <a:latin typeface="Open Sans"/>
                <a:ea typeface="Open Sans"/>
                <a:cs typeface="Open Sans"/>
                <a:sym typeface="Open Sans"/>
              </a:rPr>
              <a:t>The system achieves 98.81% accuracy, outperforming previous state-of-the-art, and can classify vehicles in 0.16 nanoseconds per image on the FPGA.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87322" y="382995"/>
            <a:ext cx="5819924" cy="595015"/>
          </a:xfrm>
          <a:prstGeom prst="rect">
            <a:avLst/>
          </a:prstGeom>
        </p:spPr>
        <p:txBody>
          <a:bodyPr lIns="0" tIns="0" rIns="0" bIns="0" rtlCol="0" anchor="t">
            <a:spAutoFit/>
          </a:bodyPr>
          <a:lstStyle/>
          <a:p>
            <a:pPr algn="l">
              <a:lnSpc>
                <a:spcPts val="4499"/>
              </a:lnSpc>
            </a:pPr>
            <a:r>
              <a:rPr lang="en-US" sz="3625" b="1" dirty="0">
                <a:solidFill>
                  <a:srgbClr val="443728"/>
                </a:solidFill>
                <a:latin typeface="Crimson Pro Bold"/>
                <a:ea typeface="Crimson Pro Bold"/>
                <a:cs typeface="Crimson Pro Bold"/>
                <a:sym typeface="Crimson Pro Bold"/>
              </a:rPr>
              <a:t>Further Reading &amp; References</a:t>
            </a:r>
          </a:p>
        </p:txBody>
      </p:sp>
      <p:sp>
        <p:nvSpPr>
          <p:cNvPr id="7" name="TextBox 7"/>
          <p:cNvSpPr txBox="1"/>
          <p:nvPr/>
        </p:nvSpPr>
        <p:spPr>
          <a:xfrm>
            <a:off x="992238" y="1707654"/>
            <a:ext cx="16303526" cy="351830"/>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To delve deeper into the foundational research and innovative projects discussed, here are key academic publications and their contributing authors.</a:t>
            </a:r>
          </a:p>
        </p:txBody>
      </p:sp>
      <p:sp>
        <p:nvSpPr>
          <p:cNvPr id="8" name="TextBox 8"/>
          <p:cNvSpPr txBox="1"/>
          <p:nvPr/>
        </p:nvSpPr>
        <p:spPr>
          <a:xfrm>
            <a:off x="992238" y="2432000"/>
            <a:ext cx="2974032" cy="307033"/>
          </a:xfrm>
          <a:prstGeom prst="rect">
            <a:avLst/>
          </a:prstGeom>
        </p:spPr>
        <p:txBody>
          <a:bodyPr lIns="0" tIns="0" rIns="0" bIns="0" rtlCol="0" anchor="t">
            <a:spAutoFit/>
          </a:bodyPr>
          <a:lstStyle/>
          <a:p>
            <a:pPr algn="l">
              <a:lnSpc>
                <a:spcPts val="2249"/>
              </a:lnSpc>
            </a:pPr>
            <a:r>
              <a:rPr lang="en-US" sz="1812" b="1">
                <a:solidFill>
                  <a:srgbClr val="443728"/>
                </a:solidFill>
                <a:latin typeface="Crimson Pro Bold"/>
                <a:ea typeface="Crimson Pro Bold"/>
                <a:cs typeface="Crimson Pro Bold"/>
                <a:sym typeface="Crimson Pro Bold"/>
              </a:rPr>
              <a:t>Medical Diagnostics &amp; Edge AI</a:t>
            </a:r>
          </a:p>
        </p:txBody>
      </p:sp>
      <p:sp>
        <p:nvSpPr>
          <p:cNvPr id="9" name="TextBox 9"/>
          <p:cNvSpPr txBox="1"/>
          <p:nvPr/>
        </p:nvSpPr>
        <p:spPr>
          <a:xfrm>
            <a:off x="992238" y="2866132"/>
            <a:ext cx="7927032"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"Portable and Cost-Effective Handheld Ultrasound System Utilizing FPGA-Based Synthetic Aperture Imaging"</a:t>
            </a:r>
            <a:r>
              <a:rPr lang="en-US" sz="1437" b="1">
                <a:solidFill>
                  <a:srgbClr val="443728"/>
                </a:solidFill>
                <a:latin typeface="Open Sans Bold"/>
                <a:ea typeface="Open Sans Bold"/>
                <a:cs typeface="Open Sans Bold"/>
                <a:sym typeface="Open Sans Bold"/>
              </a:rPr>
              <a:t>W. Wang &amp; Z. Feng</a:t>
            </a:r>
            <a:r>
              <a:rPr lang="en-US" sz="1437">
                <a:solidFill>
                  <a:srgbClr val="443728"/>
                </a:solidFill>
                <a:latin typeface="Open Sans"/>
                <a:ea typeface="Open Sans"/>
                <a:cs typeface="Open Sans"/>
                <a:sym typeface="Open Sans"/>
              </a:rPr>
              <a:t>, Sichuan University.</a:t>
            </a:r>
          </a:p>
        </p:txBody>
      </p:sp>
      <p:sp>
        <p:nvSpPr>
          <p:cNvPr id="10" name="TextBox 10"/>
          <p:cNvSpPr txBox="1"/>
          <p:nvPr/>
        </p:nvSpPr>
        <p:spPr>
          <a:xfrm>
            <a:off x="992238" y="3915966"/>
            <a:ext cx="7927032"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"Low-Cost FPGA Implementation of Deep Learning-Based Heart Sound Segmentation for Real-Time CVDs Screening"</a:t>
            </a:r>
            <a:r>
              <a:rPr lang="en-US" sz="1437" b="1">
                <a:solidFill>
                  <a:srgbClr val="443728"/>
                </a:solidFill>
                <a:latin typeface="Open Sans Bold"/>
                <a:ea typeface="Open Sans Bold"/>
                <a:cs typeface="Open Sans Bold"/>
                <a:sym typeface="Open Sans Bold"/>
              </a:rPr>
              <a:t>D. Enériz et al.</a:t>
            </a:r>
            <a:r>
              <a:rPr lang="en-US" sz="1437">
                <a:solidFill>
                  <a:srgbClr val="443728"/>
                </a:solidFill>
                <a:latin typeface="Open Sans"/>
                <a:ea typeface="Open Sans"/>
                <a:cs typeface="Open Sans"/>
                <a:sym typeface="Open Sans"/>
              </a:rPr>
              <a:t>, IEEE, Spain.</a:t>
            </a:r>
          </a:p>
        </p:txBody>
      </p:sp>
      <p:sp>
        <p:nvSpPr>
          <p:cNvPr id="11" name="TextBox 11"/>
          <p:cNvSpPr txBox="1"/>
          <p:nvPr/>
        </p:nvSpPr>
        <p:spPr>
          <a:xfrm>
            <a:off x="992238" y="4965799"/>
            <a:ext cx="7927032" cy="941189"/>
          </a:xfrm>
          <a:prstGeom prst="rect">
            <a:avLst/>
          </a:prstGeom>
        </p:spPr>
        <p:txBody>
          <a:bodyPr lIns="0" tIns="0" rIns="0" bIns="0" rtlCol="0" anchor="t">
            <a:spAutoFit/>
          </a:bodyPr>
          <a:lstStyle/>
          <a:p>
            <a:pPr algn="l">
              <a:lnSpc>
                <a:spcPts val="2312"/>
              </a:lnSpc>
            </a:pPr>
            <a:r>
              <a:rPr lang="en-US" sz="1437" dirty="0">
                <a:solidFill>
                  <a:srgbClr val="443728"/>
                </a:solidFill>
                <a:latin typeface="Open Sans"/>
                <a:ea typeface="Open Sans"/>
                <a:cs typeface="Open Sans"/>
                <a:sym typeface="Open Sans"/>
              </a:rPr>
              <a:t>"FPGA SoC Implementation of Adaptive Deep Neural Network based Multimodal Edge Intelligence for Internet of Medical </a:t>
            </a:r>
            <a:r>
              <a:rPr lang="en-US" sz="1437" dirty="0" err="1">
                <a:solidFill>
                  <a:srgbClr val="443728"/>
                </a:solidFill>
                <a:latin typeface="Open Sans"/>
                <a:ea typeface="Open Sans"/>
                <a:cs typeface="Open Sans"/>
                <a:sym typeface="Open Sans"/>
              </a:rPr>
              <a:t>Things"</a:t>
            </a:r>
            <a:r>
              <a:rPr lang="en-US" sz="1437" b="1" dirty="0" err="1">
                <a:solidFill>
                  <a:srgbClr val="443728"/>
                </a:solidFill>
                <a:latin typeface="Open Sans Bold"/>
                <a:ea typeface="Open Sans Bold"/>
                <a:cs typeface="Open Sans Bold"/>
                <a:sym typeface="Open Sans Bold"/>
              </a:rPr>
              <a:t>N</a:t>
            </a:r>
            <a:r>
              <a:rPr lang="en-US" sz="1437" b="1" dirty="0">
                <a:solidFill>
                  <a:srgbClr val="443728"/>
                </a:solidFill>
                <a:latin typeface="Open Sans Bold"/>
                <a:ea typeface="Open Sans Bold"/>
                <a:cs typeface="Open Sans Bold"/>
                <a:sym typeface="Open Sans Bold"/>
              </a:rPr>
              <a:t>. B. Gaikwad et al.</a:t>
            </a:r>
            <a:r>
              <a:rPr lang="en-US" sz="1437" dirty="0">
                <a:solidFill>
                  <a:srgbClr val="443728"/>
                </a:solidFill>
                <a:latin typeface="Open Sans"/>
                <a:ea typeface="Open Sans"/>
                <a:cs typeface="Open Sans"/>
                <a:sym typeface="Open Sans"/>
              </a:rPr>
              <a:t>, Aalborg University, University of Southern Denmark.</a:t>
            </a:r>
          </a:p>
        </p:txBody>
      </p:sp>
      <p:sp>
        <p:nvSpPr>
          <p:cNvPr id="12" name="TextBox 12"/>
          <p:cNvSpPr txBox="1"/>
          <p:nvPr/>
        </p:nvSpPr>
        <p:spPr>
          <a:xfrm>
            <a:off x="9378255" y="2432000"/>
            <a:ext cx="3613546" cy="307033"/>
          </a:xfrm>
          <a:prstGeom prst="rect">
            <a:avLst/>
          </a:prstGeom>
        </p:spPr>
        <p:txBody>
          <a:bodyPr lIns="0" tIns="0" rIns="0" bIns="0" rtlCol="0" anchor="t">
            <a:spAutoFit/>
          </a:bodyPr>
          <a:lstStyle/>
          <a:p>
            <a:pPr algn="l">
              <a:lnSpc>
                <a:spcPts val="2249"/>
              </a:lnSpc>
            </a:pPr>
            <a:r>
              <a:rPr lang="en-US" sz="1812" b="1">
                <a:solidFill>
                  <a:srgbClr val="443728"/>
                </a:solidFill>
                <a:latin typeface="Crimson Pro Bold"/>
                <a:ea typeface="Crimson Pro Bold"/>
                <a:cs typeface="Crimson Pro Bold"/>
                <a:sym typeface="Crimson Pro Bold"/>
              </a:rPr>
              <a:t>Specialized Applications &amp; Hardware</a:t>
            </a:r>
          </a:p>
        </p:txBody>
      </p:sp>
      <p:sp>
        <p:nvSpPr>
          <p:cNvPr id="13" name="TextBox 13"/>
          <p:cNvSpPr txBox="1"/>
          <p:nvPr/>
        </p:nvSpPr>
        <p:spPr>
          <a:xfrm>
            <a:off x="9378255" y="2866132"/>
            <a:ext cx="7927032" cy="646510"/>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"NLU: An Adaptive, Small-Footprint, Low-Power Neural Learning Unit for Edge and IoT Applications"</a:t>
            </a:r>
          </a:p>
        </p:txBody>
      </p:sp>
      <p:sp>
        <p:nvSpPr>
          <p:cNvPr id="14" name="TextBox 14"/>
          <p:cNvSpPr txBox="1"/>
          <p:nvPr/>
        </p:nvSpPr>
        <p:spPr>
          <a:xfrm>
            <a:off x="9378255" y="3621286"/>
            <a:ext cx="7927032" cy="646510"/>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"Real-Time Classification of Vehicles Using Machine Learning Algorithm on the Extensive Dataset"</a:t>
            </a:r>
          </a:p>
        </p:txBody>
      </p:sp>
      <p:sp>
        <p:nvSpPr>
          <p:cNvPr id="15" name="TextBox 15"/>
          <p:cNvSpPr txBox="1"/>
          <p:nvPr/>
        </p:nvSpPr>
        <p:spPr>
          <a:xfrm>
            <a:off x="9378255" y="4376440"/>
            <a:ext cx="7927032"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"An FPGA Prototype for Parkinson’s Disease Detection Using Machine Learning on Voice Signal"</a:t>
            </a:r>
            <a:r>
              <a:rPr lang="en-US" sz="1437" b="1">
                <a:solidFill>
                  <a:srgbClr val="443728"/>
                </a:solidFill>
                <a:latin typeface="Open Sans Bold"/>
                <a:ea typeface="Open Sans Bold"/>
                <a:cs typeface="Open Sans Bold"/>
                <a:sym typeface="Open Sans Bold"/>
              </a:rPr>
              <a:t>M. Khan et al.</a:t>
            </a:r>
            <a:r>
              <a:rPr lang="en-US" sz="1437">
                <a:solidFill>
                  <a:srgbClr val="443728"/>
                </a:solidFill>
                <a:latin typeface="Open Sans"/>
                <a:ea typeface="Open Sans"/>
                <a:cs typeface="Open Sans"/>
                <a:sym typeface="Open Sans"/>
              </a:rPr>
              <a:t>, Aligarh Muslim University, Bennett University.</a:t>
            </a:r>
          </a:p>
        </p:txBody>
      </p:sp>
      <p:sp>
        <p:nvSpPr>
          <p:cNvPr id="16" name="TextBox 16"/>
          <p:cNvSpPr txBox="1"/>
          <p:nvPr/>
        </p:nvSpPr>
        <p:spPr>
          <a:xfrm>
            <a:off x="9378255" y="5426274"/>
            <a:ext cx="7927032"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"A Lightweight Deep Convolutional Neural Network Implemented on FPGA and Android Devices for Detection of Breast Cancer Using Ultrasound Images"</a:t>
            </a:r>
            <a:r>
              <a:rPr lang="en-US" sz="1437" b="1">
                <a:solidFill>
                  <a:srgbClr val="443728"/>
                </a:solidFill>
                <a:latin typeface="Open Sans Bold"/>
                <a:ea typeface="Open Sans Bold"/>
                <a:cs typeface="Open Sans Bold"/>
                <a:sym typeface="Open Sans Bold"/>
              </a:rPr>
              <a:t>A. Vinod et al.</a:t>
            </a:r>
            <a:r>
              <a:rPr lang="en-US" sz="1437">
                <a:solidFill>
                  <a:srgbClr val="443728"/>
                </a:solidFill>
                <a:latin typeface="Open Sans"/>
                <a:ea typeface="Open Sans"/>
                <a:cs typeface="Open Sans"/>
                <a:sym typeface="Open Sans"/>
              </a:rPr>
              <a:t>, Birla Institute of Technology and Science.</a:t>
            </a:r>
          </a:p>
        </p:txBody>
      </p:sp>
      <p:sp>
        <p:nvSpPr>
          <p:cNvPr id="17" name="TextBox 17"/>
          <p:cNvSpPr txBox="1"/>
          <p:nvPr/>
        </p:nvSpPr>
        <p:spPr>
          <a:xfrm>
            <a:off x="9378255" y="6476108"/>
            <a:ext cx="7927032"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"Hardware Design of Lightweight Binary Classification Algorithms for Small-Size Images on FPGA"</a:t>
            </a:r>
            <a:r>
              <a:rPr lang="en-US" sz="1437" b="1">
                <a:solidFill>
                  <a:srgbClr val="443728"/>
                </a:solidFill>
                <a:latin typeface="Open Sans Bold"/>
                <a:ea typeface="Open Sans Bold"/>
                <a:cs typeface="Open Sans Bold"/>
                <a:sym typeface="Open Sans Bold"/>
              </a:rPr>
              <a:t>S. Saglam &amp; S. Bayar</a:t>
            </a:r>
            <a:r>
              <a:rPr lang="en-US" sz="1437">
                <a:solidFill>
                  <a:srgbClr val="443728"/>
                </a:solidFill>
                <a:latin typeface="Open Sans"/>
                <a:ea typeface="Open Sans"/>
                <a:cs typeface="Open Sans"/>
                <a:sym typeface="Open Sans"/>
              </a:rPr>
              <a:t>, University of Southampton, Marmara University.</a:t>
            </a:r>
          </a:p>
        </p:txBody>
      </p:sp>
      <p:sp>
        <p:nvSpPr>
          <p:cNvPr id="18" name="TextBox 18"/>
          <p:cNvSpPr txBox="1"/>
          <p:nvPr/>
        </p:nvSpPr>
        <p:spPr>
          <a:xfrm>
            <a:off x="9378255" y="7525941"/>
            <a:ext cx="7927032" cy="351830"/>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"Project Prana: Digital Olfaction System-on-Chip"</a:t>
            </a:r>
          </a:p>
        </p:txBody>
      </p:sp>
      <p:grpSp>
        <p:nvGrpSpPr>
          <p:cNvPr id="19" name="Group 19"/>
          <p:cNvGrpSpPr/>
          <p:nvPr/>
        </p:nvGrpSpPr>
        <p:grpSpPr>
          <a:xfrm>
            <a:off x="992238" y="8342945"/>
            <a:ext cx="16303526" cy="32445"/>
            <a:chOff x="0" y="0"/>
            <a:chExt cx="21738035" cy="43260"/>
          </a:xfrm>
        </p:grpSpPr>
        <p:sp>
          <p:nvSpPr>
            <p:cNvPr id="20" name="Freeform 20"/>
            <p:cNvSpPr/>
            <p:nvPr/>
          </p:nvSpPr>
          <p:spPr>
            <a:xfrm>
              <a:off x="0" y="0"/>
              <a:ext cx="21738082" cy="43307"/>
            </a:xfrm>
            <a:custGeom>
              <a:avLst/>
              <a:gdLst/>
              <a:ahLst/>
              <a:cxnLst/>
              <a:rect l="l" t="t" r="r" b="b"/>
              <a:pathLst>
                <a:path w="21738082" h="43307">
                  <a:moveTo>
                    <a:pt x="0" y="0"/>
                  </a:moveTo>
                  <a:lnTo>
                    <a:pt x="21738082" y="0"/>
                  </a:lnTo>
                  <a:lnTo>
                    <a:pt x="21738082" y="43307"/>
                  </a:lnTo>
                  <a:lnTo>
                    <a:pt x="0" y="43307"/>
                  </a:lnTo>
                  <a:close/>
                </a:path>
              </a:pathLst>
            </a:custGeom>
            <a:solidFill>
              <a:srgbClr val="443728">
                <a:alpha val="24706"/>
              </a:srgbClr>
            </a:solidFill>
          </p:spPr>
        </p:sp>
      </p:grpSp>
      <p:sp>
        <p:nvSpPr>
          <p:cNvPr id="21" name="TextBox 21"/>
          <p:cNvSpPr txBox="1"/>
          <p:nvPr/>
        </p:nvSpPr>
        <p:spPr>
          <a:xfrm>
            <a:off x="992238" y="8525470"/>
            <a:ext cx="16303526" cy="941189"/>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Our innovative projects, "Project Sentinel: Eco-Acoustic Monitoring" and "The Critical Path: Neurological Co-processor Development," are inspired by critical global challenges highlighted by the </a:t>
            </a:r>
            <a:r>
              <a:rPr lang="en-US" sz="1437" b="1">
                <a:solidFill>
                  <a:srgbClr val="443728"/>
                </a:solidFill>
                <a:latin typeface="Open Sans Bold"/>
                <a:ea typeface="Open Sans Bold"/>
                <a:cs typeface="Open Sans Bold"/>
                <a:sym typeface="Open Sans Bold"/>
              </a:rPr>
              <a:t>UN Sustainable Development Goals (SDG 14: Life Below Water &amp; SDG 15: Life on Land)</a:t>
            </a:r>
            <a:r>
              <a:rPr lang="en-US" sz="1437">
                <a:solidFill>
                  <a:srgbClr val="443728"/>
                </a:solidFill>
                <a:latin typeface="Open Sans"/>
                <a:ea typeface="Open Sans"/>
                <a:cs typeface="Open Sans"/>
                <a:sym typeface="Open Sans"/>
              </a:rPr>
              <a:t> and </a:t>
            </a:r>
            <a:r>
              <a:rPr lang="en-US" sz="1437" b="1">
                <a:solidFill>
                  <a:srgbClr val="443728"/>
                </a:solidFill>
                <a:latin typeface="Open Sans Bold"/>
                <a:ea typeface="Open Sans Bold"/>
                <a:cs typeface="Open Sans Bold"/>
                <a:sym typeface="Open Sans Bold"/>
              </a:rPr>
              <a:t>The World Health Organization &amp; The Lancet Commission</a:t>
            </a:r>
            <a:r>
              <a:rPr lang="en-US" sz="1437">
                <a:solidFill>
                  <a:srgbClr val="443728"/>
                </a:solidFill>
                <a:latin typeface="Open Sans"/>
                <a:ea typeface="Open Sans"/>
                <a:cs typeface="Open Sans"/>
                <a:sym typeface="Open Sans"/>
              </a:rPr>
              <a:t> on global mental health and neurological disorders.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212675"/>
            <a:ext cx="14749611" cy="933599"/>
          </a:xfrm>
          <a:prstGeom prst="rect">
            <a:avLst/>
          </a:prstGeom>
        </p:spPr>
        <p:txBody>
          <a:bodyPr lIns="0" tIns="0" rIns="0" bIns="0" rtlCol="0" anchor="t">
            <a:spAutoFit/>
          </a:bodyPr>
          <a:lstStyle/>
          <a:p>
            <a:pPr algn="l">
              <a:lnSpc>
                <a:spcPts val="6937"/>
              </a:lnSpc>
            </a:pPr>
            <a:r>
              <a:rPr lang="en-US" sz="5562" b="1" dirty="0">
                <a:solidFill>
                  <a:srgbClr val="443728"/>
                </a:solidFill>
                <a:latin typeface="Crimson Pro Bold"/>
                <a:ea typeface="Crimson Pro Bold"/>
                <a:cs typeface="Crimson Pro Bold"/>
                <a:sym typeface="Crimson Pro Bold"/>
              </a:rPr>
              <a:t>Exploring New Horizons: Our Innovative Projects</a:t>
            </a:r>
          </a:p>
        </p:txBody>
      </p:sp>
      <p:sp>
        <p:nvSpPr>
          <p:cNvPr id="7" name="TextBox 7"/>
          <p:cNvSpPr txBox="1"/>
          <p:nvPr/>
        </p:nvSpPr>
        <p:spPr>
          <a:xfrm>
            <a:off x="992238" y="2400300"/>
            <a:ext cx="16303526" cy="1446610"/>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Beyond our core research, we are actively developing groundbreaking projects that push the boundaries of edge intelligence in healthcare and environmental monitoring. These initiatives leverage our expertise in FPGAs and AI to address critical real-world challenges.</a:t>
            </a:r>
          </a:p>
        </p:txBody>
      </p:sp>
      <p:grpSp>
        <p:nvGrpSpPr>
          <p:cNvPr id="8" name="Group 8"/>
          <p:cNvGrpSpPr>
            <a:grpSpLocks noChangeAspect="1"/>
          </p:cNvGrpSpPr>
          <p:nvPr/>
        </p:nvGrpSpPr>
        <p:grpSpPr>
          <a:xfrm>
            <a:off x="992238" y="4165847"/>
            <a:ext cx="3014960" cy="1863329"/>
            <a:chOff x="0" y="0"/>
            <a:chExt cx="4019947" cy="2484438"/>
          </a:xfrm>
        </p:grpSpPr>
        <p:sp>
          <p:nvSpPr>
            <p:cNvPr id="9" name="Freeform 9"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3"/>
              <a:stretch>
                <a:fillRect t="-21" b="-19"/>
              </a:stretch>
            </a:blipFill>
          </p:spPr>
        </p:sp>
      </p:grpSp>
      <p:sp>
        <p:nvSpPr>
          <p:cNvPr id="10" name="TextBox 10"/>
          <p:cNvSpPr txBox="1"/>
          <p:nvPr/>
        </p:nvSpPr>
        <p:spPr>
          <a:xfrm>
            <a:off x="992238"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The Critical Path: Neurological Co-processor Development</a:t>
            </a:r>
          </a:p>
        </p:txBody>
      </p:sp>
      <p:sp>
        <p:nvSpPr>
          <p:cNvPr id="11" name="TextBox 11"/>
          <p:cNvSpPr txBox="1"/>
          <p:nvPr/>
        </p:nvSpPr>
        <p:spPr>
          <a:xfrm>
            <a:off x="992238"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Revolutionizing brain-computer interfaces with dedicated co-processing units for real-time neural data analysis.</a:t>
            </a:r>
          </a:p>
        </p:txBody>
      </p:sp>
      <p:grpSp>
        <p:nvGrpSpPr>
          <p:cNvPr id="12" name="Group 12"/>
          <p:cNvGrpSpPr>
            <a:grpSpLocks noChangeAspect="1"/>
          </p:cNvGrpSpPr>
          <p:nvPr/>
        </p:nvGrpSpPr>
        <p:grpSpPr>
          <a:xfrm>
            <a:off x="6544866" y="4165847"/>
            <a:ext cx="3014960" cy="1863329"/>
            <a:chOff x="0" y="0"/>
            <a:chExt cx="4019947" cy="2484438"/>
          </a:xfrm>
        </p:grpSpPr>
        <p:sp>
          <p:nvSpPr>
            <p:cNvPr id="13" name="Freeform 13"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4"/>
              <a:stretch>
                <a:fillRect t="-21" b="-19"/>
              </a:stretch>
            </a:blipFill>
          </p:spPr>
        </p:sp>
      </p:grpSp>
      <p:sp>
        <p:nvSpPr>
          <p:cNvPr id="14" name="TextBox 14"/>
          <p:cNvSpPr txBox="1"/>
          <p:nvPr/>
        </p:nvSpPr>
        <p:spPr>
          <a:xfrm>
            <a:off x="6544866"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Project Sentinel: Eco-Acoustic Monitoring</a:t>
            </a:r>
          </a:p>
        </p:txBody>
      </p:sp>
      <p:sp>
        <p:nvSpPr>
          <p:cNvPr id="15" name="TextBox 15"/>
          <p:cNvSpPr txBox="1"/>
          <p:nvPr/>
        </p:nvSpPr>
        <p:spPr>
          <a:xfrm>
            <a:off x="6544866"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Utilizing advanced acoustic sensors and AI for real-time biodiversity monitoring and environmental health assessment.</a:t>
            </a:r>
          </a:p>
        </p:txBody>
      </p:sp>
      <p:grpSp>
        <p:nvGrpSpPr>
          <p:cNvPr id="16" name="Group 16"/>
          <p:cNvGrpSpPr>
            <a:grpSpLocks noChangeAspect="1"/>
          </p:cNvGrpSpPr>
          <p:nvPr/>
        </p:nvGrpSpPr>
        <p:grpSpPr>
          <a:xfrm>
            <a:off x="12097494" y="4165847"/>
            <a:ext cx="3014960" cy="1863329"/>
            <a:chOff x="0" y="0"/>
            <a:chExt cx="4019947" cy="2484438"/>
          </a:xfrm>
        </p:grpSpPr>
        <p:sp>
          <p:nvSpPr>
            <p:cNvPr id="17" name="Freeform 17" descr="preencoded.png"/>
            <p:cNvSpPr/>
            <p:nvPr/>
          </p:nvSpPr>
          <p:spPr>
            <a:xfrm>
              <a:off x="0" y="0"/>
              <a:ext cx="4019931" cy="2484501"/>
            </a:xfrm>
            <a:custGeom>
              <a:avLst/>
              <a:gdLst/>
              <a:ahLst/>
              <a:cxnLst/>
              <a:rect l="l" t="t" r="r" b="b"/>
              <a:pathLst>
                <a:path w="4019931" h="2484501">
                  <a:moveTo>
                    <a:pt x="0" y="0"/>
                  </a:moveTo>
                  <a:lnTo>
                    <a:pt x="4019931" y="0"/>
                  </a:lnTo>
                  <a:lnTo>
                    <a:pt x="4019931" y="2484501"/>
                  </a:lnTo>
                  <a:lnTo>
                    <a:pt x="0" y="2484501"/>
                  </a:lnTo>
                  <a:lnTo>
                    <a:pt x="0" y="0"/>
                  </a:lnTo>
                  <a:close/>
                </a:path>
              </a:pathLst>
            </a:custGeom>
            <a:blipFill>
              <a:blip r:embed="rId5"/>
              <a:stretch>
                <a:fillRect t="-21" b="-19"/>
              </a:stretch>
            </a:blipFill>
          </p:spPr>
        </p:sp>
      </p:grpSp>
      <p:sp>
        <p:nvSpPr>
          <p:cNvPr id="18" name="TextBox 18"/>
          <p:cNvSpPr txBox="1"/>
          <p:nvPr/>
        </p:nvSpPr>
        <p:spPr>
          <a:xfrm>
            <a:off x="12097494" y="6354961"/>
            <a:ext cx="5198269" cy="914400"/>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Project Prana: Digital Olfaction System-on-Chip</a:t>
            </a:r>
          </a:p>
        </p:txBody>
      </p:sp>
      <p:sp>
        <p:nvSpPr>
          <p:cNvPr id="19" name="TextBox 19"/>
          <p:cNvSpPr txBox="1"/>
          <p:nvPr/>
        </p:nvSpPr>
        <p:spPr>
          <a:xfrm>
            <a:off x="12097494" y="7353746"/>
            <a:ext cx="5198269" cy="1900237"/>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Developing compact, intelligent systems capable of 'smelling' and analyzing complex chemical signatures for diagnostic applications.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987772"/>
            <a:ext cx="16303526" cy="1721644"/>
          </a:xfrm>
          <a:prstGeom prst="rect">
            <a:avLst/>
          </a:prstGeom>
        </p:spPr>
        <p:txBody>
          <a:bodyPr lIns="0" tIns="0" rIns="0" bIns="0" rtlCol="0" anchor="t">
            <a:spAutoFit/>
          </a:bodyPr>
          <a:lstStyle/>
          <a:p>
            <a:pPr algn="l">
              <a:lnSpc>
                <a:spcPts val="6625"/>
              </a:lnSpc>
            </a:pPr>
            <a:r>
              <a:rPr lang="en-US" sz="5250" b="1">
                <a:solidFill>
                  <a:srgbClr val="443728"/>
                </a:solidFill>
                <a:latin typeface="Crimson Pro Bold"/>
                <a:ea typeface="Crimson Pro Bold"/>
                <a:cs typeface="Crimson Pro Bold"/>
                <a:sym typeface="Crimson Pro Bold"/>
              </a:rPr>
              <a:t>The Critical Path: Neurological Co-processor Development</a:t>
            </a:r>
          </a:p>
        </p:txBody>
      </p:sp>
      <p:sp>
        <p:nvSpPr>
          <p:cNvPr id="7" name="TextBox 7"/>
          <p:cNvSpPr txBox="1"/>
          <p:nvPr/>
        </p:nvSpPr>
        <p:spPr>
          <a:xfrm>
            <a:off x="992238" y="3171825"/>
            <a:ext cx="16303526" cy="938212"/>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Our strategic analysis identifies key pathways for developing a real-time, low-power co-processor for decoding neurological biomarkers, focusing on accelerated clinical impact.</a:t>
            </a:r>
          </a:p>
        </p:txBody>
      </p:sp>
      <p:grpSp>
        <p:nvGrpSpPr>
          <p:cNvPr id="8" name="Group 8"/>
          <p:cNvGrpSpPr>
            <a:grpSpLocks noChangeAspect="1"/>
          </p:cNvGrpSpPr>
          <p:nvPr/>
        </p:nvGrpSpPr>
        <p:grpSpPr>
          <a:xfrm>
            <a:off x="992238" y="4413051"/>
            <a:ext cx="2870598" cy="1774031"/>
            <a:chOff x="0" y="0"/>
            <a:chExt cx="3827463" cy="2365375"/>
          </a:xfrm>
        </p:grpSpPr>
        <p:sp>
          <p:nvSpPr>
            <p:cNvPr id="9" name="Freeform 9" descr="preencoded.png"/>
            <p:cNvSpPr/>
            <p:nvPr/>
          </p:nvSpPr>
          <p:spPr>
            <a:xfrm>
              <a:off x="0" y="0"/>
              <a:ext cx="3827526" cy="2365375"/>
            </a:xfrm>
            <a:custGeom>
              <a:avLst/>
              <a:gdLst/>
              <a:ahLst/>
              <a:cxnLst/>
              <a:rect l="l" t="t" r="r" b="b"/>
              <a:pathLst>
                <a:path w="3827526" h="2365375">
                  <a:moveTo>
                    <a:pt x="0" y="0"/>
                  </a:moveTo>
                  <a:lnTo>
                    <a:pt x="3827526" y="0"/>
                  </a:lnTo>
                  <a:lnTo>
                    <a:pt x="3827526" y="2365375"/>
                  </a:lnTo>
                  <a:lnTo>
                    <a:pt x="0" y="2365375"/>
                  </a:lnTo>
                  <a:lnTo>
                    <a:pt x="0" y="0"/>
                  </a:lnTo>
                  <a:close/>
                </a:path>
              </a:pathLst>
            </a:custGeom>
            <a:blipFill>
              <a:blip r:embed="rId3"/>
              <a:stretch>
                <a:fillRect l="-4" r="-3"/>
              </a:stretch>
            </a:blipFill>
          </p:spPr>
        </p:sp>
      </p:grpSp>
      <p:sp>
        <p:nvSpPr>
          <p:cNvPr id="10" name="TextBox 10"/>
          <p:cNvSpPr txBox="1"/>
          <p:nvPr/>
        </p:nvSpPr>
        <p:spPr>
          <a:xfrm>
            <a:off x="992238" y="6495157"/>
            <a:ext cx="4580930"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Hardware-Algorithm Co-Design</a:t>
            </a:r>
          </a:p>
        </p:txBody>
      </p:sp>
      <p:sp>
        <p:nvSpPr>
          <p:cNvPr id="11" name="TextBox 11"/>
          <p:cNvSpPr txBox="1"/>
          <p:nvPr/>
        </p:nvSpPr>
        <p:spPr>
          <a:xfrm>
            <a:off x="992238" y="7029747"/>
            <a:ext cx="5210026" cy="2231231"/>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Develop heterogeneous ASICs with advanced architectures for real-time processing, leveraging Quantization-Aware Training and Hardware-Aware NAS.</a:t>
            </a:r>
          </a:p>
        </p:txBody>
      </p:sp>
      <p:grpSp>
        <p:nvGrpSpPr>
          <p:cNvPr id="12" name="Group 12"/>
          <p:cNvGrpSpPr>
            <a:grpSpLocks noChangeAspect="1"/>
          </p:cNvGrpSpPr>
          <p:nvPr/>
        </p:nvGrpSpPr>
        <p:grpSpPr>
          <a:xfrm>
            <a:off x="6538912" y="4413051"/>
            <a:ext cx="2870598" cy="1774031"/>
            <a:chOff x="0" y="0"/>
            <a:chExt cx="3827463" cy="2365375"/>
          </a:xfrm>
        </p:grpSpPr>
        <p:sp>
          <p:nvSpPr>
            <p:cNvPr id="13" name="Freeform 13" descr="preencoded.png"/>
            <p:cNvSpPr/>
            <p:nvPr/>
          </p:nvSpPr>
          <p:spPr>
            <a:xfrm>
              <a:off x="0" y="0"/>
              <a:ext cx="3827526" cy="2365375"/>
            </a:xfrm>
            <a:custGeom>
              <a:avLst/>
              <a:gdLst/>
              <a:ahLst/>
              <a:cxnLst/>
              <a:rect l="l" t="t" r="r" b="b"/>
              <a:pathLst>
                <a:path w="3827526" h="2365375">
                  <a:moveTo>
                    <a:pt x="0" y="0"/>
                  </a:moveTo>
                  <a:lnTo>
                    <a:pt x="3827526" y="0"/>
                  </a:lnTo>
                  <a:lnTo>
                    <a:pt x="3827526" y="2365375"/>
                  </a:lnTo>
                  <a:lnTo>
                    <a:pt x="0" y="2365375"/>
                  </a:lnTo>
                  <a:lnTo>
                    <a:pt x="0" y="0"/>
                  </a:lnTo>
                  <a:close/>
                </a:path>
              </a:pathLst>
            </a:custGeom>
            <a:blipFill>
              <a:blip r:embed="rId4"/>
              <a:stretch>
                <a:fillRect l="-4" r="-3"/>
              </a:stretch>
            </a:blipFill>
          </p:spPr>
        </p:sp>
      </p:grpSp>
      <p:sp>
        <p:nvSpPr>
          <p:cNvPr id="14" name="TextBox 14"/>
          <p:cNvSpPr txBox="1"/>
          <p:nvPr/>
        </p:nvSpPr>
        <p:spPr>
          <a:xfrm>
            <a:off x="6538912" y="6495157"/>
            <a:ext cx="4232225"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Clinical Biomarker Validation</a:t>
            </a:r>
          </a:p>
        </p:txBody>
      </p:sp>
      <p:sp>
        <p:nvSpPr>
          <p:cNvPr id="15" name="TextBox 15"/>
          <p:cNvSpPr txBox="1"/>
          <p:nvPr/>
        </p:nvSpPr>
        <p:spPr>
          <a:xfrm>
            <a:off x="6538912" y="7029747"/>
            <a:ext cx="5210026" cy="1800225"/>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Conduct rigorous, parallel clinical research to validate multi-modal biomarkers (vocal, motor, cognitive) across diverse patient populations.</a:t>
            </a:r>
          </a:p>
        </p:txBody>
      </p:sp>
      <p:grpSp>
        <p:nvGrpSpPr>
          <p:cNvPr id="16" name="Group 16"/>
          <p:cNvGrpSpPr>
            <a:grpSpLocks noChangeAspect="1"/>
          </p:cNvGrpSpPr>
          <p:nvPr/>
        </p:nvGrpSpPr>
        <p:grpSpPr>
          <a:xfrm>
            <a:off x="12085587" y="4413051"/>
            <a:ext cx="2870746" cy="1774180"/>
            <a:chOff x="0" y="0"/>
            <a:chExt cx="3827662" cy="2365573"/>
          </a:xfrm>
        </p:grpSpPr>
        <p:sp>
          <p:nvSpPr>
            <p:cNvPr id="17" name="Freeform 17" descr="preencoded.png"/>
            <p:cNvSpPr/>
            <p:nvPr/>
          </p:nvSpPr>
          <p:spPr>
            <a:xfrm>
              <a:off x="0" y="0"/>
              <a:ext cx="3827653" cy="2365629"/>
            </a:xfrm>
            <a:custGeom>
              <a:avLst/>
              <a:gdLst/>
              <a:ahLst/>
              <a:cxnLst/>
              <a:rect l="l" t="t" r="r" b="b"/>
              <a:pathLst>
                <a:path w="3827653" h="2365629">
                  <a:moveTo>
                    <a:pt x="0" y="0"/>
                  </a:moveTo>
                  <a:lnTo>
                    <a:pt x="3827653" y="0"/>
                  </a:lnTo>
                  <a:lnTo>
                    <a:pt x="3827653" y="2365629"/>
                  </a:lnTo>
                  <a:lnTo>
                    <a:pt x="0" y="2365629"/>
                  </a:lnTo>
                  <a:lnTo>
                    <a:pt x="0" y="0"/>
                  </a:lnTo>
                  <a:close/>
                </a:path>
              </a:pathLst>
            </a:custGeom>
            <a:blipFill>
              <a:blip r:embed="rId5"/>
              <a:stretch>
                <a:fillRect l="-6" r="-6" b="2"/>
              </a:stretch>
            </a:blipFill>
          </p:spPr>
        </p:sp>
      </p:grpSp>
      <p:sp>
        <p:nvSpPr>
          <p:cNvPr id="18" name="TextBox 18"/>
          <p:cNvSpPr txBox="1"/>
          <p:nvPr/>
        </p:nvSpPr>
        <p:spPr>
          <a:xfrm>
            <a:off x="12085587" y="6495306"/>
            <a:ext cx="4739729"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Regulatory &amp; Ethical Compliance</a:t>
            </a:r>
          </a:p>
        </p:txBody>
      </p:sp>
      <p:sp>
        <p:nvSpPr>
          <p:cNvPr id="19" name="TextBox 19"/>
          <p:cNvSpPr txBox="1"/>
          <p:nvPr/>
        </p:nvSpPr>
        <p:spPr>
          <a:xfrm>
            <a:off x="12085587" y="7029896"/>
            <a:ext cx="5210175" cy="1800225"/>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Adhere to stringent FDA medical device regulations, ensuring privacy-by-design through on-device processing and federated learning.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grpSp>
        <p:nvGrpSpPr>
          <p:cNvPr id="6" name="Group 6"/>
          <p:cNvGrpSpPr>
            <a:grpSpLocks noChangeAspect="1"/>
          </p:cNvGrpSpPr>
          <p:nvPr/>
        </p:nvGrpSpPr>
        <p:grpSpPr>
          <a:xfrm>
            <a:off x="0" y="0"/>
            <a:ext cx="6858000" cy="10287000"/>
            <a:chOff x="0" y="0"/>
            <a:chExt cx="9144000" cy="13716000"/>
          </a:xfrm>
        </p:grpSpPr>
        <p:sp>
          <p:nvSpPr>
            <p:cNvPr id="7" name="Freeform 7"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3"/>
              <a:stretch>
                <a:fillRect/>
              </a:stretch>
            </a:blipFill>
          </p:spPr>
        </p:sp>
      </p:grpSp>
      <p:sp>
        <p:nvSpPr>
          <p:cNvPr id="8" name="TextBox 8"/>
          <p:cNvSpPr txBox="1"/>
          <p:nvPr/>
        </p:nvSpPr>
        <p:spPr>
          <a:xfrm>
            <a:off x="8466385" y="1267271"/>
            <a:ext cx="8213080" cy="595015"/>
          </a:xfrm>
          <a:prstGeom prst="rect">
            <a:avLst/>
          </a:prstGeom>
        </p:spPr>
        <p:txBody>
          <a:bodyPr lIns="0" tIns="0" rIns="0" bIns="0" rtlCol="0" anchor="t">
            <a:spAutoFit/>
          </a:bodyPr>
          <a:lstStyle/>
          <a:p>
            <a:pPr algn="ctr">
              <a:lnSpc>
                <a:spcPts val="4499"/>
              </a:lnSpc>
            </a:pPr>
            <a:r>
              <a:rPr lang="en-US" sz="3625" b="1">
                <a:solidFill>
                  <a:srgbClr val="443728"/>
                </a:solidFill>
                <a:latin typeface="Crimson Pro Bold"/>
                <a:ea typeface="Crimson Pro Bold"/>
                <a:cs typeface="Crimson Pro Bold"/>
                <a:sym typeface="Crimson Pro Bold"/>
              </a:rPr>
              <a:t>Project Sentinel: Eco-Acoustic Monitoring</a:t>
            </a:r>
          </a:p>
        </p:txBody>
      </p:sp>
      <p:sp>
        <p:nvSpPr>
          <p:cNvPr id="9" name="TextBox 9"/>
          <p:cNvSpPr txBox="1"/>
          <p:nvPr/>
        </p:nvSpPr>
        <p:spPr>
          <a:xfrm>
            <a:off x="7850237" y="2081510"/>
            <a:ext cx="9445526" cy="646510"/>
          </a:xfrm>
          <a:prstGeom prst="rect">
            <a:avLst/>
          </a:prstGeom>
        </p:spPr>
        <p:txBody>
          <a:bodyPr lIns="0" tIns="0" rIns="0" bIns="0" rtlCol="0" anchor="t">
            <a:spAutoFit/>
          </a:bodyPr>
          <a:lstStyle/>
          <a:p>
            <a:pPr algn="l">
              <a:lnSpc>
                <a:spcPts val="2312"/>
              </a:lnSpc>
            </a:pPr>
            <a:r>
              <a:rPr lang="en-US" sz="1437">
                <a:solidFill>
                  <a:srgbClr val="443728"/>
                </a:solidFill>
                <a:latin typeface="Open Sans"/>
                <a:ea typeface="Open Sans"/>
                <a:cs typeface="Open Sans"/>
                <a:sym typeface="Open Sans"/>
              </a:rPr>
              <a:t>This initiative proposes deploying thousands of low-cost, autonomous sentinel devices for real-time ecosystem monitoring, combining ultra-low-power hardware with on-device AI.</a:t>
            </a:r>
          </a:p>
        </p:txBody>
      </p:sp>
      <p:sp>
        <p:nvSpPr>
          <p:cNvPr id="10" name="TextBox 10"/>
          <p:cNvSpPr txBox="1"/>
          <p:nvPr/>
        </p:nvSpPr>
        <p:spPr>
          <a:xfrm>
            <a:off x="7850237" y="2985344"/>
            <a:ext cx="2764334" cy="364480"/>
          </a:xfrm>
          <a:prstGeom prst="rect">
            <a:avLst/>
          </a:prstGeom>
        </p:spPr>
        <p:txBody>
          <a:bodyPr lIns="0" tIns="0" rIns="0" bIns="0" rtlCol="0" anchor="t">
            <a:spAutoFit/>
          </a:bodyPr>
          <a:lstStyle/>
          <a:p>
            <a:pPr algn="l">
              <a:lnSpc>
                <a:spcPts val="2687"/>
              </a:lnSpc>
            </a:pPr>
            <a:r>
              <a:rPr lang="en-US" sz="2125" b="1">
                <a:solidFill>
                  <a:srgbClr val="443728"/>
                </a:solidFill>
                <a:latin typeface="Crimson Pro Bold"/>
                <a:ea typeface="Crimson Pro Bold"/>
                <a:cs typeface="Crimson Pro Bold"/>
                <a:sym typeface="Crimson Pro Bold"/>
              </a:rPr>
              <a:t>Four Core Pillars:</a:t>
            </a:r>
          </a:p>
        </p:txBody>
      </p:sp>
      <p:sp>
        <p:nvSpPr>
          <p:cNvPr id="11" name="TextBox 11"/>
          <p:cNvSpPr txBox="1"/>
          <p:nvPr/>
        </p:nvSpPr>
        <p:spPr>
          <a:xfrm>
            <a:off x="7850237" y="3569048"/>
            <a:ext cx="9445526" cy="351830"/>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443728"/>
                </a:solidFill>
                <a:latin typeface="Open Sans Bold"/>
                <a:ea typeface="Open Sans Bold"/>
                <a:cs typeface="Open Sans Bold"/>
                <a:sym typeface="Open Sans Bold"/>
              </a:rPr>
              <a:t>Microwatt-Power SoC:</a:t>
            </a:r>
            <a:r>
              <a:rPr lang="en-US" sz="1437">
                <a:solidFill>
                  <a:srgbClr val="443728"/>
                </a:solidFill>
                <a:latin typeface="Open Sans"/>
                <a:ea typeface="Open Sans"/>
                <a:cs typeface="Open Sans"/>
                <a:sym typeface="Open Sans"/>
              </a:rPr>
              <a:t> Event-driven hardware for extreme power conservation.</a:t>
            </a:r>
          </a:p>
        </p:txBody>
      </p:sp>
      <p:sp>
        <p:nvSpPr>
          <p:cNvPr id="12" name="TextBox 12"/>
          <p:cNvSpPr txBox="1"/>
          <p:nvPr/>
        </p:nvSpPr>
        <p:spPr>
          <a:xfrm>
            <a:off x="7850237" y="3928170"/>
            <a:ext cx="9445526" cy="351830"/>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443728"/>
                </a:solidFill>
                <a:latin typeface="Open Sans Bold"/>
                <a:ea typeface="Open Sans Bold"/>
                <a:cs typeface="Open Sans Bold"/>
                <a:sym typeface="Open Sans Bold"/>
              </a:rPr>
              <a:t>On-Device AI Brain:</a:t>
            </a:r>
            <a:r>
              <a:rPr lang="en-US" sz="1437">
                <a:solidFill>
                  <a:srgbClr val="443728"/>
                </a:solidFill>
                <a:latin typeface="Open Sans"/>
                <a:ea typeface="Open Sans"/>
                <a:cs typeface="Open Sans"/>
                <a:sym typeface="Open Sans"/>
              </a:rPr>
              <a:t> Lightweight CRNN for species &amp; threat identification.</a:t>
            </a:r>
          </a:p>
        </p:txBody>
      </p:sp>
      <p:sp>
        <p:nvSpPr>
          <p:cNvPr id="13" name="TextBox 13"/>
          <p:cNvSpPr txBox="1"/>
          <p:nvPr/>
        </p:nvSpPr>
        <p:spPr>
          <a:xfrm>
            <a:off x="7850237" y="4287291"/>
            <a:ext cx="9445526" cy="351830"/>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443728"/>
                </a:solidFill>
                <a:latin typeface="Open Sans Bold"/>
                <a:ea typeface="Open Sans Bold"/>
                <a:cs typeface="Open Sans Bold"/>
                <a:sym typeface="Open Sans Bold"/>
              </a:rPr>
              <a:t>Global LPWAN Network:</a:t>
            </a:r>
            <a:r>
              <a:rPr lang="en-US" sz="1437">
                <a:solidFill>
                  <a:srgbClr val="443728"/>
                </a:solidFill>
                <a:latin typeface="Open Sans"/>
                <a:ea typeface="Open Sans"/>
                <a:cs typeface="Open Sans"/>
                <a:sym typeface="Open Sans"/>
              </a:rPr>
              <a:t> LoRaWAN for remote, low-power data transmission.</a:t>
            </a:r>
          </a:p>
        </p:txBody>
      </p:sp>
      <p:sp>
        <p:nvSpPr>
          <p:cNvPr id="14" name="TextBox 14"/>
          <p:cNvSpPr txBox="1"/>
          <p:nvPr/>
        </p:nvSpPr>
        <p:spPr>
          <a:xfrm>
            <a:off x="7850237" y="4646414"/>
            <a:ext cx="9445526" cy="351830"/>
          </a:xfrm>
          <a:prstGeom prst="rect">
            <a:avLst/>
          </a:prstGeom>
        </p:spPr>
        <p:txBody>
          <a:bodyPr lIns="0" tIns="0" rIns="0" bIns="0" rtlCol="0" anchor="t">
            <a:spAutoFit/>
          </a:bodyPr>
          <a:lstStyle/>
          <a:p>
            <a:pPr marL="216793" lvl="1" indent="-108396" algn="l">
              <a:lnSpc>
                <a:spcPts val="2312"/>
              </a:lnSpc>
              <a:buFont typeface="Arial"/>
              <a:buChar char="•"/>
            </a:pPr>
            <a:r>
              <a:rPr lang="en-US" sz="1437" b="1">
                <a:solidFill>
                  <a:srgbClr val="443728"/>
                </a:solidFill>
                <a:latin typeface="Open Sans Bold"/>
                <a:ea typeface="Open Sans Bold"/>
                <a:cs typeface="Open Sans Bold"/>
                <a:sym typeface="Open Sans Bold"/>
              </a:rPr>
              <a:t>Event-Driven Data Platform:</a:t>
            </a:r>
            <a:r>
              <a:rPr lang="en-US" sz="1437">
                <a:solidFill>
                  <a:srgbClr val="443728"/>
                </a:solidFill>
                <a:latin typeface="Open Sans"/>
                <a:ea typeface="Open Sans"/>
                <a:cs typeface="Open Sans"/>
                <a:sym typeface="Open Sans"/>
              </a:rPr>
              <a:t> Scalable cloud for real-time insights.</a:t>
            </a:r>
          </a:p>
        </p:txBody>
      </p:sp>
      <p:sp>
        <p:nvSpPr>
          <p:cNvPr id="15" name="TextBox 15"/>
          <p:cNvSpPr txBox="1"/>
          <p:nvPr/>
        </p:nvSpPr>
        <p:spPr>
          <a:xfrm>
            <a:off x="7850237" y="5255568"/>
            <a:ext cx="3919984" cy="364480"/>
          </a:xfrm>
          <a:prstGeom prst="rect">
            <a:avLst/>
          </a:prstGeom>
        </p:spPr>
        <p:txBody>
          <a:bodyPr lIns="0" tIns="0" rIns="0" bIns="0" rtlCol="0" anchor="t">
            <a:spAutoFit/>
          </a:bodyPr>
          <a:lstStyle/>
          <a:p>
            <a:pPr algn="l">
              <a:lnSpc>
                <a:spcPts val="2687"/>
              </a:lnSpc>
            </a:pPr>
            <a:r>
              <a:rPr lang="en-US" sz="2125" b="1">
                <a:solidFill>
                  <a:srgbClr val="443728"/>
                </a:solidFill>
                <a:latin typeface="Crimson Pro Bold"/>
                <a:ea typeface="Crimson Pro Bold"/>
                <a:cs typeface="Crimson Pro Bold"/>
                <a:sym typeface="Crimson Pro Bold"/>
              </a:rPr>
              <a:t>Development Roadmap (Phased):</a:t>
            </a:r>
          </a:p>
        </p:txBody>
      </p:sp>
      <p:grpSp>
        <p:nvGrpSpPr>
          <p:cNvPr id="16" name="Group 16"/>
          <p:cNvGrpSpPr/>
          <p:nvPr/>
        </p:nvGrpSpPr>
        <p:grpSpPr>
          <a:xfrm>
            <a:off x="7850237" y="6103739"/>
            <a:ext cx="9445526" cy="19050"/>
            <a:chOff x="0" y="0"/>
            <a:chExt cx="12594035" cy="25400"/>
          </a:xfrm>
        </p:grpSpPr>
        <p:sp>
          <p:nvSpPr>
            <p:cNvPr id="17" name="Freeform 17"/>
            <p:cNvSpPr/>
            <p:nvPr/>
          </p:nvSpPr>
          <p:spPr>
            <a:xfrm>
              <a:off x="0" y="0"/>
              <a:ext cx="12594082" cy="25400"/>
            </a:xfrm>
            <a:custGeom>
              <a:avLst/>
              <a:gdLst/>
              <a:ahLst/>
              <a:cxnLst/>
              <a:rect l="l" t="t" r="r" b="b"/>
              <a:pathLst>
                <a:path w="12594082" h="25400">
                  <a:moveTo>
                    <a:pt x="0" y="12700"/>
                  </a:moveTo>
                  <a:cubicBezTo>
                    <a:pt x="0" y="5715"/>
                    <a:pt x="5715" y="0"/>
                    <a:pt x="12700" y="0"/>
                  </a:cubicBezTo>
                  <a:lnTo>
                    <a:pt x="12581382" y="0"/>
                  </a:lnTo>
                  <a:cubicBezTo>
                    <a:pt x="12588367" y="0"/>
                    <a:pt x="12594082" y="5715"/>
                    <a:pt x="12594082" y="12700"/>
                  </a:cubicBezTo>
                  <a:cubicBezTo>
                    <a:pt x="12594082" y="19685"/>
                    <a:pt x="12588367" y="25400"/>
                    <a:pt x="12581382" y="25400"/>
                  </a:cubicBezTo>
                  <a:lnTo>
                    <a:pt x="12700" y="25400"/>
                  </a:lnTo>
                  <a:cubicBezTo>
                    <a:pt x="5715" y="25400"/>
                    <a:pt x="0" y="19685"/>
                    <a:pt x="0" y="12700"/>
                  </a:cubicBezTo>
                  <a:close/>
                </a:path>
              </a:pathLst>
            </a:custGeom>
            <a:solidFill>
              <a:srgbClr val="D1C8C6"/>
            </a:solidFill>
          </p:spPr>
        </p:sp>
      </p:grpSp>
      <p:grpSp>
        <p:nvGrpSpPr>
          <p:cNvPr id="18" name="Group 18"/>
          <p:cNvGrpSpPr/>
          <p:nvPr/>
        </p:nvGrpSpPr>
        <p:grpSpPr>
          <a:xfrm>
            <a:off x="8935045" y="6103739"/>
            <a:ext cx="19050" cy="552747"/>
            <a:chOff x="0" y="0"/>
            <a:chExt cx="25400" cy="736997"/>
          </a:xfrm>
        </p:grpSpPr>
        <p:sp>
          <p:nvSpPr>
            <p:cNvPr id="19" name="Freeform 19"/>
            <p:cNvSpPr/>
            <p:nvPr/>
          </p:nvSpPr>
          <p:spPr>
            <a:xfrm>
              <a:off x="0" y="0"/>
              <a:ext cx="25400" cy="736981"/>
            </a:xfrm>
            <a:custGeom>
              <a:avLst/>
              <a:gdLst/>
              <a:ahLst/>
              <a:cxnLst/>
              <a:rect l="l" t="t" r="r" b="b"/>
              <a:pathLst>
                <a:path w="25400" h="736981">
                  <a:moveTo>
                    <a:pt x="0" y="12700"/>
                  </a:moveTo>
                  <a:cubicBezTo>
                    <a:pt x="0" y="5715"/>
                    <a:pt x="5715" y="0"/>
                    <a:pt x="12700" y="0"/>
                  </a:cubicBezTo>
                  <a:cubicBezTo>
                    <a:pt x="19685" y="0"/>
                    <a:pt x="25400" y="5715"/>
                    <a:pt x="25400" y="12700"/>
                  </a:cubicBezTo>
                  <a:lnTo>
                    <a:pt x="25400" y="724281"/>
                  </a:lnTo>
                  <a:cubicBezTo>
                    <a:pt x="25400" y="731266"/>
                    <a:pt x="19685" y="736981"/>
                    <a:pt x="12700" y="736981"/>
                  </a:cubicBezTo>
                  <a:cubicBezTo>
                    <a:pt x="5715" y="736981"/>
                    <a:pt x="0" y="731266"/>
                    <a:pt x="0" y="724281"/>
                  </a:cubicBezTo>
                  <a:close/>
                </a:path>
              </a:pathLst>
            </a:custGeom>
            <a:solidFill>
              <a:srgbClr val="D1C8C6"/>
            </a:solidFill>
          </p:spPr>
        </p:sp>
      </p:grpSp>
      <p:grpSp>
        <p:nvGrpSpPr>
          <p:cNvPr id="20" name="Group 20"/>
          <p:cNvGrpSpPr/>
          <p:nvPr/>
        </p:nvGrpSpPr>
        <p:grpSpPr>
          <a:xfrm>
            <a:off x="8732490" y="5891659"/>
            <a:ext cx="424160" cy="424160"/>
            <a:chOff x="0" y="0"/>
            <a:chExt cx="565547" cy="565547"/>
          </a:xfrm>
        </p:grpSpPr>
        <p:sp>
          <p:nvSpPr>
            <p:cNvPr id="21" name="Freeform 21"/>
            <p:cNvSpPr/>
            <p:nvPr/>
          </p:nvSpPr>
          <p:spPr>
            <a:xfrm>
              <a:off x="6350" y="6350"/>
              <a:ext cx="552831" cy="552831"/>
            </a:xfrm>
            <a:custGeom>
              <a:avLst/>
              <a:gdLst/>
              <a:ahLst/>
              <a:cxnLst/>
              <a:rect l="l" t="t" r="r" b="b"/>
              <a:pathLst>
                <a:path w="552831" h="552831">
                  <a:moveTo>
                    <a:pt x="0" y="103251"/>
                  </a:moveTo>
                  <a:cubicBezTo>
                    <a:pt x="0" y="46228"/>
                    <a:pt x="46228" y="0"/>
                    <a:pt x="103251" y="0"/>
                  </a:cubicBezTo>
                  <a:lnTo>
                    <a:pt x="449580" y="0"/>
                  </a:lnTo>
                  <a:cubicBezTo>
                    <a:pt x="506603" y="0"/>
                    <a:pt x="552831" y="46228"/>
                    <a:pt x="552831" y="103251"/>
                  </a:cubicBezTo>
                  <a:lnTo>
                    <a:pt x="552831" y="449580"/>
                  </a:lnTo>
                  <a:cubicBezTo>
                    <a:pt x="552831" y="506603"/>
                    <a:pt x="506603" y="552831"/>
                    <a:pt x="449580" y="552831"/>
                  </a:cubicBezTo>
                  <a:lnTo>
                    <a:pt x="103251" y="552831"/>
                  </a:lnTo>
                  <a:cubicBezTo>
                    <a:pt x="46228" y="552831"/>
                    <a:pt x="0" y="506603"/>
                    <a:pt x="0" y="449580"/>
                  </a:cubicBezTo>
                  <a:close/>
                </a:path>
              </a:pathLst>
            </a:custGeom>
            <a:solidFill>
              <a:srgbClr val="EBE2E0"/>
            </a:solidFill>
          </p:spPr>
        </p:sp>
        <p:sp>
          <p:nvSpPr>
            <p:cNvPr id="22" name="Freeform 22"/>
            <p:cNvSpPr/>
            <p:nvPr/>
          </p:nvSpPr>
          <p:spPr>
            <a:xfrm>
              <a:off x="0" y="0"/>
              <a:ext cx="565531" cy="565531"/>
            </a:xfrm>
            <a:custGeom>
              <a:avLst/>
              <a:gdLst/>
              <a:ahLst/>
              <a:cxnLst/>
              <a:rect l="l" t="t" r="r" b="b"/>
              <a:pathLst>
                <a:path w="565531" h="565531">
                  <a:moveTo>
                    <a:pt x="0" y="109601"/>
                  </a:moveTo>
                  <a:cubicBezTo>
                    <a:pt x="0" y="49022"/>
                    <a:pt x="49022" y="0"/>
                    <a:pt x="109601" y="0"/>
                  </a:cubicBezTo>
                  <a:lnTo>
                    <a:pt x="455930" y="0"/>
                  </a:lnTo>
                  <a:lnTo>
                    <a:pt x="455930" y="6350"/>
                  </a:lnTo>
                  <a:lnTo>
                    <a:pt x="455930" y="0"/>
                  </a:lnTo>
                  <a:lnTo>
                    <a:pt x="455930" y="6350"/>
                  </a:lnTo>
                  <a:lnTo>
                    <a:pt x="455930" y="0"/>
                  </a:lnTo>
                  <a:cubicBezTo>
                    <a:pt x="516382" y="0"/>
                    <a:pt x="565531" y="49022"/>
                    <a:pt x="565531" y="109601"/>
                  </a:cubicBezTo>
                  <a:lnTo>
                    <a:pt x="559181" y="109601"/>
                  </a:lnTo>
                  <a:lnTo>
                    <a:pt x="565531" y="109601"/>
                  </a:lnTo>
                  <a:lnTo>
                    <a:pt x="565531" y="455930"/>
                  </a:lnTo>
                  <a:lnTo>
                    <a:pt x="559181" y="455930"/>
                  </a:lnTo>
                  <a:lnTo>
                    <a:pt x="565531" y="455930"/>
                  </a:lnTo>
                  <a:cubicBezTo>
                    <a:pt x="565531" y="516382"/>
                    <a:pt x="516509" y="565531"/>
                    <a:pt x="455930" y="565531"/>
                  </a:cubicBezTo>
                  <a:lnTo>
                    <a:pt x="455930" y="559181"/>
                  </a:lnTo>
                  <a:lnTo>
                    <a:pt x="455930" y="565531"/>
                  </a:lnTo>
                  <a:lnTo>
                    <a:pt x="109601" y="565531"/>
                  </a:lnTo>
                  <a:lnTo>
                    <a:pt x="109601" y="559181"/>
                  </a:lnTo>
                  <a:lnTo>
                    <a:pt x="109601" y="565531"/>
                  </a:lnTo>
                  <a:cubicBezTo>
                    <a:pt x="49022" y="565531"/>
                    <a:pt x="0" y="516509"/>
                    <a:pt x="0" y="455930"/>
                  </a:cubicBezTo>
                  <a:lnTo>
                    <a:pt x="0" y="109601"/>
                  </a:lnTo>
                  <a:lnTo>
                    <a:pt x="6350" y="109601"/>
                  </a:lnTo>
                  <a:lnTo>
                    <a:pt x="0" y="109601"/>
                  </a:lnTo>
                  <a:moveTo>
                    <a:pt x="12700" y="109601"/>
                  </a:moveTo>
                  <a:lnTo>
                    <a:pt x="12700" y="455930"/>
                  </a:lnTo>
                  <a:lnTo>
                    <a:pt x="6350" y="455930"/>
                  </a:lnTo>
                  <a:lnTo>
                    <a:pt x="12700" y="455930"/>
                  </a:lnTo>
                  <a:cubicBezTo>
                    <a:pt x="12700" y="509397"/>
                    <a:pt x="56007" y="552831"/>
                    <a:pt x="109601" y="552831"/>
                  </a:cubicBezTo>
                  <a:lnTo>
                    <a:pt x="455930" y="552831"/>
                  </a:lnTo>
                  <a:cubicBezTo>
                    <a:pt x="509397" y="552831"/>
                    <a:pt x="552831" y="509524"/>
                    <a:pt x="552831" y="455930"/>
                  </a:cubicBezTo>
                  <a:lnTo>
                    <a:pt x="552831" y="109601"/>
                  </a:lnTo>
                  <a:cubicBezTo>
                    <a:pt x="552831" y="56007"/>
                    <a:pt x="509524" y="12700"/>
                    <a:pt x="455930" y="12700"/>
                  </a:cubicBezTo>
                  <a:lnTo>
                    <a:pt x="109601" y="12700"/>
                  </a:lnTo>
                  <a:lnTo>
                    <a:pt x="109601" y="6350"/>
                  </a:lnTo>
                  <a:lnTo>
                    <a:pt x="109601" y="12700"/>
                  </a:lnTo>
                  <a:cubicBezTo>
                    <a:pt x="56007" y="12700"/>
                    <a:pt x="12700" y="56007"/>
                    <a:pt x="12700" y="109601"/>
                  </a:cubicBezTo>
                  <a:close/>
                </a:path>
              </a:pathLst>
            </a:custGeom>
            <a:solidFill>
              <a:srgbClr val="D1C8C6"/>
            </a:solidFill>
          </p:spPr>
        </p:sp>
      </p:grpSp>
      <p:sp>
        <p:nvSpPr>
          <p:cNvPr id="23" name="TextBox 23"/>
          <p:cNvSpPr txBox="1"/>
          <p:nvPr/>
        </p:nvSpPr>
        <p:spPr>
          <a:xfrm>
            <a:off x="8806384" y="5959599"/>
            <a:ext cx="276374" cy="316855"/>
          </a:xfrm>
          <a:prstGeom prst="rect">
            <a:avLst/>
          </a:prstGeom>
        </p:spPr>
        <p:txBody>
          <a:bodyPr lIns="0" tIns="0" rIns="0" bIns="0" rtlCol="0" anchor="t">
            <a:spAutoFit/>
          </a:bodyPr>
          <a:lstStyle/>
          <a:p>
            <a:pPr algn="ctr">
              <a:lnSpc>
                <a:spcPts val="2125"/>
              </a:lnSpc>
            </a:pPr>
            <a:r>
              <a:rPr lang="en-US" sz="2125" b="1">
                <a:solidFill>
                  <a:srgbClr val="443728"/>
                </a:solidFill>
                <a:latin typeface="Crimson Pro Bold"/>
                <a:ea typeface="Crimson Pro Bold"/>
                <a:cs typeface="Crimson Pro Bold"/>
                <a:sym typeface="Crimson Pro Bold"/>
              </a:rPr>
              <a:t>1</a:t>
            </a:r>
          </a:p>
        </p:txBody>
      </p:sp>
      <p:sp>
        <p:nvSpPr>
          <p:cNvPr id="24" name="TextBox 24"/>
          <p:cNvSpPr txBox="1"/>
          <p:nvPr/>
        </p:nvSpPr>
        <p:spPr>
          <a:xfrm>
            <a:off x="8034486" y="6821835"/>
            <a:ext cx="1820168" cy="595015"/>
          </a:xfrm>
          <a:prstGeom prst="rect">
            <a:avLst/>
          </a:prstGeom>
        </p:spPr>
        <p:txBody>
          <a:bodyPr lIns="0" tIns="0" rIns="0" bIns="0" rtlCol="0" anchor="t">
            <a:spAutoFit/>
          </a:bodyPr>
          <a:lstStyle/>
          <a:p>
            <a:pPr algn="ctr">
              <a:lnSpc>
                <a:spcPts val="2249"/>
              </a:lnSpc>
            </a:pPr>
            <a:r>
              <a:rPr lang="en-US" sz="1812" b="1">
                <a:solidFill>
                  <a:srgbClr val="443728"/>
                </a:solidFill>
                <a:latin typeface="Crimson Pro Bold"/>
                <a:ea typeface="Crimson Pro Bold"/>
                <a:cs typeface="Crimson Pro Bold"/>
                <a:sym typeface="Crimson Pro Bold"/>
              </a:rPr>
              <a:t>SoC &amp; AI Co-Design</a:t>
            </a:r>
          </a:p>
        </p:txBody>
      </p:sp>
      <p:sp>
        <p:nvSpPr>
          <p:cNvPr id="25" name="TextBox 25"/>
          <p:cNvSpPr txBox="1"/>
          <p:nvPr/>
        </p:nvSpPr>
        <p:spPr>
          <a:xfrm>
            <a:off x="8034486" y="7470130"/>
            <a:ext cx="1820168" cy="941189"/>
          </a:xfrm>
          <a:prstGeom prst="rect">
            <a:avLst/>
          </a:prstGeom>
        </p:spPr>
        <p:txBody>
          <a:bodyPr lIns="0" tIns="0" rIns="0" bIns="0" rtlCol="0" anchor="t">
            <a:spAutoFit/>
          </a:bodyPr>
          <a:lstStyle/>
          <a:p>
            <a:pPr algn="ctr">
              <a:lnSpc>
                <a:spcPts val="2312"/>
              </a:lnSpc>
            </a:pPr>
            <a:r>
              <a:rPr lang="en-US" sz="1437">
                <a:solidFill>
                  <a:srgbClr val="443728"/>
                </a:solidFill>
                <a:latin typeface="Open Sans"/>
                <a:ea typeface="Open Sans"/>
                <a:cs typeface="Open Sans"/>
                <a:sym typeface="Open Sans"/>
              </a:rPr>
              <a:t>De-risk core tech, develop/benchmark AI, verify on FPGA.</a:t>
            </a:r>
          </a:p>
        </p:txBody>
      </p:sp>
      <p:grpSp>
        <p:nvGrpSpPr>
          <p:cNvPr id="26" name="Group 26"/>
          <p:cNvGrpSpPr/>
          <p:nvPr/>
        </p:nvGrpSpPr>
        <p:grpSpPr>
          <a:xfrm>
            <a:off x="11353949" y="6103739"/>
            <a:ext cx="19050" cy="552747"/>
            <a:chOff x="0" y="0"/>
            <a:chExt cx="25400" cy="736997"/>
          </a:xfrm>
        </p:grpSpPr>
        <p:sp>
          <p:nvSpPr>
            <p:cNvPr id="27" name="Freeform 27"/>
            <p:cNvSpPr/>
            <p:nvPr/>
          </p:nvSpPr>
          <p:spPr>
            <a:xfrm>
              <a:off x="0" y="0"/>
              <a:ext cx="25400" cy="736981"/>
            </a:xfrm>
            <a:custGeom>
              <a:avLst/>
              <a:gdLst/>
              <a:ahLst/>
              <a:cxnLst/>
              <a:rect l="l" t="t" r="r" b="b"/>
              <a:pathLst>
                <a:path w="25400" h="736981">
                  <a:moveTo>
                    <a:pt x="0" y="12700"/>
                  </a:moveTo>
                  <a:cubicBezTo>
                    <a:pt x="0" y="5715"/>
                    <a:pt x="5715" y="0"/>
                    <a:pt x="12700" y="0"/>
                  </a:cubicBezTo>
                  <a:cubicBezTo>
                    <a:pt x="19685" y="0"/>
                    <a:pt x="25400" y="5715"/>
                    <a:pt x="25400" y="12700"/>
                  </a:cubicBezTo>
                  <a:lnTo>
                    <a:pt x="25400" y="724281"/>
                  </a:lnTo>
                  <a:cubicBezTo>
                    <a:pt x="25400" y="731266"/>
                    <a:pt x="19685" y="736981"/>
                    <a:pt x="12700" y="736981"/>
                  </a:cubicBezTo>
                  <a:cubicBezTo>
                    <a:pt x="5715" y="736981"/>
                    <a:pt x="0" y="731266"/>
                    <a:pt x="0" y="724281"/>
                  </a:cubicBezTo>
                  <a:close/>
                </a:path>
              </a:pathLst>
            </a:custGeom>
            <a:solidFill>
              <a:srgbClr val="D1C8C6"/>
            </a:solidFill>
          </p:spPr>
        </p:sp>
      </p:grpSp>
      <p:grpSp>
        <p:nvGrpSpPr>
          <p:cNvPr id="28" name="Group 28"/>
          <p:cNvGrpSpPr/>
          <p:nvPr/>
        </p:nvGrpSpPr>
        <p:grpSpPr>
          <a:xfrm>
            <a:off x="11151394" y="5891659"/>
            <a:ext cx="424160" cy="424160"/>
            <a:chOff x="0" y="0"/>
            <a:chExt cx="565547" cy="565547"/>
          </a:xfrm>
        </p:grpSpPr>
        <p:sp>
          <p:nvSpPr>
            <p:cNvPr id="29" name="Freeform 29"/>
            <p:cNvSpPr/>
            <p:nvPr/>
          </p:nvSpPr>
          <p:spPr>
            <a:xfrm>
              <a:off x="6350" y="6350"/>
              <a:ext cx="552831" cy="552831"/>
            </a:xfrm>
            <a:custGeom>
              <a:avLst/>
              <a:gdLst/>
              <a:ahLst/>
              <a:cxnLst/>
              <a:rect l="l" t="t" r="r" b="b"/>
              <a:pathLst>
                <a:path w="552831" h="552831">
                  <a:moveTo>
                    <a:pt x="0" y="103251"/>
                  </a:moveTo>
                  <a:cubicBezTo>
                    <a:pt x="0" y="46228"/>
                    <a:pt x="46228" y="0"/>
                    <a:pt x="103251" y="0"/>
                  </a:cubicBezTo>
                  <a:lnTo>
                    <a:pt x="449580" y="0"/>
                  </a:lnTo>
                  <a:cubicBezTo>
                    <a:pt x="506603" y="0"/>
                    <a:pt x="552831" y="46228"/>
                    <a:pt x="552831" y="103251"/>
                  </a:cubicBezTo>
                  <a:lnTo>
                    <a:pt x="552831" y="449580"/>
                  </a:lnTo>
                  <a:cubicBezTo>
                    <a:pt x="552831" y="506603"/>
                    <a:pt x="506603" y="552831"/>
                    <a:pt x="449580" y="552831"/>
                  </a:cubicBezTo>
                  <a:lnTo>
                    <a:pt x="103251" y="552831"/>
                  </a:lnTo>
                  <a:cubicBezTo>
                    <a:pt x="46228" y="552831"/>
                    <a:pt x="0" y="506603"/>
                    <a:pt x="0" y="449580"/>
                  </a:cubicBezTo>
                  <a:close/>
                </a:path>
              </a:pathLst>
            </a:custGeom>
            <a:solidFill>
              <a:srgbClr val="EBE2E0"/>
            </a:solidFill>
          </p:spPr>
        </p:sp>
        <p:sp>
          <p:nvSpPr>
            <p:cNvPr id="30" name="Freeform 30"/>
            <p:cNvSpPr/>
            <p:nvPr/>
          </p:nvSpPr>
          <p:spPr>
            <a:xfrm>
              <a:off x="0" y="0"/>
              <a:ext cx="565531" cy="565531"/>
            </a:xfrm>
            <a:custGeom>
              <a:avLst/>
              <a:gdLst/>
              <a:ahLst/>
              <a:cxnLst/>
              <a:rect l="l" t="t" r="r" b="b"/>
              <a:pathLst>
                <a:path w="565531" h="565531">
                  <a:moveTo>
                    <a:pt x="0" y="109601"/>
                  </a:moveTo>
                  <a:cubicBezTo>
                    <a:pt x="0" y="49022"/>
                    <a:pt x="49022" y="0"/>
                    <a:pt x="109601" y="0"/>
                  </a:cubicBezTo>
                  <a:lnTo>
                    <a:pt x="455930" y="0"/>
                  </a:lnTo>
                  <a:lnTo>
                    <a:pt x="455930" y="6350"/>
                  </a:lnTo>
                  <a:lnTo>
                    <a:pt x="455930" y="0"/>
                  </a:lnTo>
                  <a:lnTo>
                    <a:pt x="455930" y="6350"/>
                  </a:lnTo>
                  <a:lnTo>
                    <a:pt x="455930" y="0"/>
                  </a:lnTo>
                  <a:cubicBezTo>
                    <a:pt x="516382" y="0"/>
                    <a:pt x="565531" y="49022"/>
                    <a:pt x="565531" y="109601"/>
                  </a:cubicBezTo>
                  <a:lnTo>
                    <a:pt x="559181" y="109601"/>
                  </a:lnTo>
                  <a:lnTo>
                    <a:pt x="565531" y="109601"/>
                  </a:lnTo>
                  <a:lnTo>
                    <a:pt x="565531" y="455930"/>
                  </a:lnTo>
                  <a:lnTo>
                    <a:pt x="559181" y="455930"/>
                  </a:lnTo>
                  <a:lnTo>
                    <a:pt x="565531" y="455930"/>
                  </a:lnTo>
                  <a:cubicBezTo>
                    <a:pt x="565531" y="516382"/>
                    <a:pt x="516509" y="565531"/>
                    <a:pt x="455930" y="565531"/>
                  </a:cubicBezTo>
                  <a:lnTo>
                    <a:pt x="455930" y="559181"/>
                  </a:lnTo>
                  <a:lnTo>
                    <a:pt x="455930" y="565531"/>
                  </a:lnTo>
                  <a:lnTo>
                    <a:pt x="109601" y="565531"/>
                  </a:lnTo>
                  <a:lnTo>
                    <a:pt x="109601" y="559181"/>
                  </a:lnTo>
                  <a:lnTo>
                    <a:pt x="109601" y="565531"/>
                  </a:lnTo>
                  <a:cubicBezTo>
                    <a:pt x="49022" y="565531"/>
                    <a:pt x="0" y="516509"/>
                    <a:pt x="0" y="455930"/>
                  </a:cubicBezTo>
                  <a:lnTo>
                    <a:pt x="0" y="109601"/>
                  </a:lnTo>
                  <a:lnTo>
                    <a:pt x="6350" y="109601"/>
                  </a:lnTo>
                  <a:lnTo>
                    <a:pt x="0" y="109601"/>
                  </a:lnTo>
                  <a:moveTo>
                    <a:pt x="12700" y="109601"/>
                  </a:moveTo>
                  <a:lnTo>
                    <a:pt x="12700" y="455930"/>
                  </a:lnTo>
                  <a:lnTo>
                    <a:pt x="6350" y="455930"/>
                  </a:lnTo>
                  <a:lnTo>
                    <a:pt x="12700" y="455930"/>
                  </a:lnTo>
                  <a:cubicBezTo>
                    <a:pt x="12700" y="509397"/>
                    <a:pt x="56007" y="552831"/>
                    <a:pt x="109601" y="552831"/>
                  </a:cubicBezTo>
                  <a:lnTo>
                    <a:pt x="455930" y="552831"/>
                  </a:lnTo>
                  <a:cubicBezTo>
                    <a:pt x="509397" y="552831"/>
                    <a:pt x="552831" y="509524"/>
                    <a:pt x="552831" y="455930"/>
                  </a:cubicBezTo>
                  <a:lnTo>
                    <a:pt x="552831" y="109601"/>
                  </a:lnTo>
                  <a:cubicBezTo>
                    <a:pt x="552831" y="56007"/>
                    <a:pt x="509524" y="12700"/>
                    <a:pt x="455930" y="12700"/>
                  </a:cubicBezTo>
                  <a:lnTo>
                    <a:pt x="109601" y="12700"/>
                  </a:lnTo>
                  <a:lnTo>
                    <a:pt x="109601" y="6350"/>
                  </a:lnTo>
                  <a:lnTo>
                    <a:pt x="109601" y="12700"/>
                  </a:lnTo>
                  <a:cubicBezTo>
                    <a:pt x="56007" y="12700"/>
                    <a:pt x="12700" y="56007"/>
                    <a:pt x="12700" y="109601"/>
                  </a:cubicBezTo>
                  <a:close/>
                </a:path>
              </a:pathLst>
            </a:custGeom>
            <a:solidFill>
              <a:srgbClr val="D1C8C6"/>
            </a:solidFill>
          </p:spPr>
        </p:sp>
      </p:grpSp>
      <p:sp>
        <p:nvSpPr>
          <p:cNvPr id="31" name="TextBox 31"/>
          <p:cNvSpPr txBox="1"/>
          <p:nvPr/>
        </p:nvSpPr>
        <p:spPr>
          <a:xfrm>
            <a:off x="11225288" y="5959599"/>
            <a:ext cx="276374" cy="316855"/>
          </a:xfrm>
          <a:prstGeom prst="rect">
            <a:avLst/>
          </a:prstGeom>
        </p:spPr>
        <p:txBody>
          <a:bodyPr lIns="0" tIns="0" rIns="0" bIns="0" rtlCol="0" anchor="t">
            <a:spAutoFit/>
          </a:bodyPr>
          <a:lstStyle/>
          <a:p>
            <a:pPr algn="ctr">
              <a:lnSpc>
                <a:spcPts val="2125"/>
              </a:lnSpc>
            </a:pPr>
            <a:r>
              <a:rPr lang="en-US" sz="2125" b="1">
                <a:solidFill>
                  <a:srgbClr val="443728"/>
                </a:solidFill>
                <a:latin typeface="Crimson Pro Bold"/>
                <a:ea typeface="Crimson Pro Bold"/>
                <a:cs typeface="Crimson Pro Bold"/>
                <a:sym typeface="Crimson Pro Bold"/>
              </a:rPr>
              <a:t>2</a:t>
            </a:r>
          </a:p>
        </p:txBody>
      </p:sp>
      <p:sp>
        <p:nvSpPr>
          <p:cNvPr id="32" name="TextBox 32"/>
          <p:cNvSpPr txBox="1"/>
          <p:nvPr/>
        </p:nvSpPr>
        <p:spPr>
          <a:xfrm>
            <a:off x="10453390" y="6821835"/>
            <a:ext cx="1820167" cy="595015"/>
          </a:xfrm>
          <a:prstGeom prst="rect">
            <a:avLst/>
          </a:prstGeom>
        </p:spPr>
        <p:txBody>
          <a:bodyPr lIns="0" tIns="0" rIns="0" bIns="0" rtlCol="0" anchor="t">
            <a:spAutoFit/>
          </a:bodyPr>
          <a:lstStyle/>
          <a:p>
            <a:pPr algn="ctr">
              <a:lnSpc>
                <a:spcPts val="2249"/>
              </a:lnSpc>
            </a:pPr>
            <a:r>
              <a:rPr lang="en-US" sz="1812" b="1">
                <a:solidFill>
                  <a:srgbClr val="443728"/>
                </a:solidFill>
                <a:latin typeface="Crimson Pro Bold"/>
                <a:ea typeface="Crimson Pro Bold"/>
                <a:cs typeface="Crimson Pro Bold"/>
                <a:sym typeface="Crimson Pro Bold"/>
              </a:rPr>
              <a:t>Prototype &amp; Field Validation</a:t>
            </a:r>
          </a:p>
        </p:txBody>
      </p:sp>
      <p:sp>
        <p:nvSpPr>
          <p:cNvPr id="33" name="TextBox 33"/>
          <p:cNvSpPr txBox="1"/>
          <p:nvPr/>
        </p:nvSpPr>
        <p:spPr>
          <a:xfrm>
            <a:off x="10453390" y="7470130"/>
            <a:ext cx="1820167" cy="1530549"/>
          </a:xfrm>
          <a:prstGeom prst="rect">
            <a:avLst/>
          </a:prstGeom>
        </p:spPr>
        <p:txBody>
          <a:bodyPr lIns="0" tIns="0" rIns="0" bIns="0" rtlCol="0" anchor="t">
            <a:spAutoFit/>
          </a:bodyPr>
          <a:lstStyle/>
          <a:p>
            <a:pPr algn="ctr">
              <a:lnSpc>
                <a:spcPts val="2312"/>
              </a:lnSpc>
            </a:pPr>
            <a:r>
              <a:rPr lang="en-US" sz="1437">
                <a:solidFill>
                  <a:srgbClr val="443728"/>
                </a:solidFill>
                <a:latin typeface="Open Sans"/>
                <a:ea typeface="Open Sans"/>
                <a:cs typeface="Open Sans"/>
                <a:sym typeface="Open Sans"/>
              </a:rPr>
              <a:t>Manufacture, test, and deploy initial prototypes in controlled environments.</a:t>
            </a:r>
          </a:p>
        </p:txBody>
      </p:sp>
      <p:grpSp>
        <p:nvGrpSpPr>
          <p:cNvPr id="34" name="Group 34"/>
          <p:cNvGrpSpPr/>
          <p:nvPr/>
        </p:nvGrpSpPr>
        <p:grpSpPr>
          <a:xfrm>
            <a:off x="13772852" y="6103739"/>
            <a:ext cx="19050" cy="552747"/>
            <a:chOff x="0" y="0"/>
            <a:chExt cx="25400" cy="736997"/>
          </a:xfrm>
        </p:grpSpPr>
        <p:sp>
          <p:nvSpPr>
            <p:cNvPr id="35" name="Freeform 35"/>
            <p:cNvSpPr/>
            <p:nvPr/>
          </p:nvSpPr>
          <p:spPr>
            <a:xfrm>
              <a:off x="0" y="0"/>
              <a:ext cx="25400" cy="736981"/>
            </a:xfrm>
            <a:custGeom>
              <a:avLst/>
              <a:gdLst/>
              <a:ahLst/>
              <a:cxnLst/>
              <a:rect l="l" t="t" r="r" b="b"/>
              <a:pathLst>
                <a:path w="25400" h="736981">
                  <a:moveTo>
                    <a:pt x="0" y="12700"/>
                  </a:moveTo>
                  <a:cubicBezTo>
                    <a:pt x="0" y="5715"/>
                    <a:pt x="5715" y="0"/>
                    <a:pt x="12700" y="0"/>
                  </a:cubicBezTo>
                  <a:cubicBezTo>
                    <a:pt x="19685" y="0"/>
                    <a:pt x="25400" y="5715"/>
                    <a:pt x="25400" y="12700"/>
                  </a:cubicBezTo>
                  <a:lnTo>
                    <a:pt x="25400" y="724281"/>
                  </a:lnTo>
                  <a:cubicBezTo>
                    <a:pt x="25400" y="731266"/>
                    <a:pt x="19685" y="736981"/>
                    <a:pt x="12700" y="736981"/>
                  </a:cubicBezTo>
                  <a:cubicBezTo>
                    <a:pt x="5715" y="736981"/>
                    <a:pt x="0" y="731266"/>
                    <a:pt x="0" y="724281"/>
                  </a:cubicBezTo>
                  <a:close/>
                </a:path>
              </a:pathLst>
            </a:custGeom>
            <a:solidFill>
              <a:srgbClr val="D1C8C6"/>
            </a:solidFill>
          </p:spPr>
        </p:sp>
      </p:grpSp>
      <p:grpSp>
        <p:nvGrpSpPr>
          <p:cNvPr id="36" name="Group 36"/>
          <p:cNvGrpSpPr/>
          <p:nvPr/>
        </p:nvGrpSpPr>
        <p:grpSpPr>
          <a:xfrm>
            <a:off x="13570298" y="5891659"/>
            <a:ext cx="424160" cy="424160"/>
            <a:chOff x="0" y="0"/>
            <a:chExt cx="565547" cy="565547"/>
          </a:xfrm>
        </p:grpSpPr>
        <p:sp>
          <p:nvSpPr>
            <p:cNvPr id="37" name="Freeform 37"/>
            <p:cNvSpPr/>
            <p:nvPr/>
          </p:nvSpPr>
          <p:spPr>
            <a:xfrm>
              <a:off x="6350" y="6350"/>
              <a:ext cx="552831" cy="552831"/>
            </a:xfrm>
            <a:custGeom>
              <a:avLst/>
              <a:gdLst/>
              <a:ahLst/>
              <a:cxnLst/>
              <a:rect l="l" t="t" r="r" b="b"/>
              <a:pathLst>
                <a:path w="552831" h="552831">
                  <a:moveTo>
                    <a:pt x="0" y="103251"/>
                  </a:moveTo>
                  <a:cubicBezTo>
                    <a:pt x="0" y="46228"/>
                    <a:pt x="46228" y="0"/>
                    <a:pt x="103251" y="0"/>
                  </a:cubicBezTo>
                  <a:lnTo>
                    <a:pt x="449580" y="0"/>
                  </a:lnTo>
                  <a:cubicBezTo>
                    <a:pt x="506603" y="0"/>
                    <a:pt x="552831" y="46228"/>
                    <a:pt x="552831" y="103251"/>
                  </a:cubicBezTo>
                  <a:lnTo>
                    <a:pt x="552831" y="449580"/>
                  </a:lnTo>
                  <a:cubicBezTo>
                    <a:pt x="552831" y="506603"/>
                    <a:pt x="506603" y="552831"/>
                    <a:pt x="449580" y="552831"/>
                  </a:cubicBezTo>
                  <a:lnTo>
                    <a:pt x="103251" y="552831"/>
                  </a:lnTo>
                  <a:cubicBezTo>
                    <a:pt x="46228" y="552831"/>
                    <a:pt x="0" y="506603"/>
                    <a:pt x="0" y="449580"/>
                  </a:cubicBezTo>
                  <a:close/>
                </a:path>
              </a:pathLst>
            </a:custGeom>
            <a:solidFill>
              <a:srgbClr val="EBE2E0"/>
            </a:solidFill>
          </p:spPr>
        </p:sp>
        <p:sp>
          <p:nvSpPr>
            <p:cNvPr id="38" name="Freeform 38"/>
            <p:cNvSpPr/>
            <p:nvPr/>
          </p:nvSpPr>
          <p:spPr>
            <a:xfrm>
              <a:off x="0" y="0"/>
              <a:ext cx="565531" cy="565531"/>
            </a:xfrm>
            <a:custGeom>
              <a:avLst/>
              <a:gdLst/>
              <a:ahLst/>
              <a:cxnLst/>
              <a:rect l="l" t="t" r="r" b="b"/>
              <a:pathLst>
                <a:path w="565531" h="565531">
                  <a:moveTo>
                    <a:pt x="0" y="109601"/>
                  </a:moveTo>
                  <a:cubicBezTo>
                    <a:pt x="0" y="49022"/>
                    <a:pt x="49022" y="0"/>
                    <a:pt x="109601" y="0"/>
                  </a:cubicBezTo>
                  <a:lnTo>
                    <a:pt x="455930" y="0"/>
                  </a:lnTo>
                  <a:lnTo>
                    <a:pt x="455930" y="6350"/>
                  </a:lnTo>
                  <a:lnTo>
                    <a:pt x="455930" y="0"/>
                  </a:lnTo>
                  <a:lnTo>
                    <a:pt x="455930" y="6350"/>
                  </a:lnTo>
                  <a:lnTo>
                    <a:pt x="455930" y="0"/>
                  </a:lnTo>
                  <a:cubicBezTo>
                    <a:pt x="516382" y="0"/>
                    <a:pt x="565531" y="49022"/>
                    <a:pt x="565531" y="109601"/>
                  </a:cubicBezTo>
                  <a:lnTo>
                    <a:pt x="559181" y="109601"/>
                  </a:lnTo>
                  <a:lnTo>
                    <a:pt x="565531" y="109601"/>
                  </a:lnTo>
                  <a:lnTo>
                    <a:pt x="565531" y="455930"/>
                  </a:lnTo>
                  <a:lnTo>
                    <a:pt x="559181" y="455930"/>
                  </a:lnTo>
                  <a:lnTo>
                    <a:pt x="565531" y="455930"/>
                  </a:lnTo>
                  <a:cubicBezTo>
                    <a:pt x="565531" y="516382"/>
                    <a:pt x="516509" y="565531"/>
                    <a:pt x="455930" y="565531"/>
                  </a:cubicBezTo>
                  <a:lnTo>
                    <a:pt x="455930" y="559181"/>
                  </a:lnTo>
                  <a:lnTo>
                    <a:pt x="455930" y="565531"/>
                  </a:lnTo>
                  <a:lnTo>
                    <a:pt x="109601" y="565531"/>
                  </a:lnTo>
                  <a:lnTo>
                    <a:pt x="109601" y="559181"/>
                  </a:lnTo>
                  <a:lnTo>
                    <a:pt x="109601" y="565531"/>
                  </a:lnTo>
                  <a:cubicBezTo>
                    <a:pt x="49022" y="565531"/>
                    <a:pt x="0" y="516509"/>
                    <a:pt x="0" y="455930"/>
                  </a:cubicBezTo>
                  <a:lnTo>
                    <a:pt x="0" y="109601"/>
                  </a:lnTo>
                  <a:lnTo>
                    <a:pt x="6350" y="109601"/>
                  </a:lnTo>
                  <a:lnTo>
                    <a:pt x="0" y="109601"/>
                  </a:lnTo>
                  <a:moveTo>
                    <a:pt x="12700" y="109601"/>
                  </a:moveTo>
                  <a:lnTo>
                    <a:pt x="12700" y="455930"/>
                  </a:lnTo>
                  <a:lnTo>
                    <a:pt x="6350" y="455930"/>
                  </a:lnTo>
                  <a:lnTo>
                    <a:pt x="12700" y="455930"/>
                  </a:lnTo>
                  <a:cubicBezTo>
                    <a:pt x="12700" y="509397"/>
                    <a:pt x="56007" y="552831"/>
                    <a:pt x="109601" y="552831"/>
                  </a:cubicBezTo>
                  <a:lnTo>
                    <a:pt x="455930" y="552831"/>
                  </a:lnTo>
                  <a:cubicBezTo>
                    <a:pt x="509397" y="552831"/>
                    <a:pt x="552831" y="509524"/>
                    <a:pt x="552831" y="455930"/>
                  </a:cubicBezTo>
                  <a:lnTo>
                    <a:pt x="552831" y="109601"/>
                  </a:lnTo>
                  <a:cubicBezTo>
                    <a:pt x="552831" y="56007"/>
                    <a:pt x="509524" y="12700"/>
                    <a:pt x="455930" y="12700"/>
                  </a:cubicBezTo>
                  <a:lnTo>
                    <a:pt x="109601" y="12700"/>
                  </a:lnTo>
                  <a:lnTo>
                    <a:pt x="109601" y="6350"/>
                  </a:lnTo>
                  <a:lnTo>
                    <a:pt x="109601" y="12700"/>
                  </a:lnTo>
                  <a:cubicBezTo>
                    <a:pt x="56007" y="12700"/>
                    <a:pt x="12700" y="56007"/>
                    <a:pt x="12700" y="109601"/>
                  </a:cubicBezTo>
                  <a:close/>
                </a:path>
              </a:pathLst>
            </a:custGeom>
            <a:solidFill>
              <a:srgbClr val="D1C8C6"/>
            </a:solidFill>
          </p:spPr>
        </p:sp>
      </p:grpSp>
      <p:sp>
        <p:nvSpPr>
          <p:cNvPr id="39" name="TextBox 39"/>
          <p:cNvSpPr txBox="1"/>
          <p:nvPr/>
        </p:nvSpPr>
        <p:spPr>
          <a:xfrm>
            <a:off x="13644190" y="5959599"/>
            <a:ext cx="276374" cy="316855"/>
          </a:xfrm>
          <a:prstGeom prst="rect">
            <a:avLst/>
          </a:prstGeom>
        </p:spPr>
        <p:txBody>
          <a:bodyPr lIns="0" tIns="0" rIns="0" bIns="0" rtlCol="0" anchor="t">
            <a:spAutoFit/>
          </a:bodyPr>
          <a:lstStyle/>
          <a:p>
            <a:pPr algn="ctr">
              <a:lnSpc>
                <a:spcPts val="2125"/>
              </a:lnSpc>
            </a:pPr>
            <a:r>
              <a:rPr lang="en-US" sz="2125" b="1">
                <a:solidFill>
                  <a:srgbClr val="443728"/>
                </a:solidFill>
                <a:latin typeface="Crimson Pro Bold"/>
                <a:ea typeface="Crimson Pro Bold"/>
                <a:cs typeface="Crimson Pro Bold"/>
                <a:sym typeface="Crimson Pro Bold"/>
              </a:rPr>
              <a:t>3</a:t>
            </a:r>
          </a:p>
        </p:txBody>
      </p:sp>
      <p:sp>
        <p:nvSpPr>
          <p:cNvPr id="40" name="TextBox 40"/>
          <p:cNvSpPr txBox="1"/>
          <p:nvPr/>
        </p:nvSpPr>
        <p:spPr>
          <a:xfrm>
            <a:off x="12872294" y="6821835"/>
            <a:ext cx="1820167" cy="595015"/>
          </a:xfrm>
          <a:prstGeom prst="rect">
            <a:avLst/>
          </a:prstGeom>
        </p:spPr>
        <p:txBody>
          <a:bodyPr lIns="0" tIns="0" rIns="0" bIns="0" rtlCol="0" anchor="t">
            <a:spAutoFit/>
          </a:bodyPr>
          <a:lstStyle/>
          <a:p>
            <a:pPr algn="ctr">
              <a:lnSpc>
                <a:spcPts val="2249"/>
              </a:lnSpc>
            </a:pPr>
            <a:r>
              <a:rPr lang="en-US" sz="1812" b="1">
                <a:solidFill>
                  <a:srgbClr val="443728"/>
                </a:solidFill>
                <a:latin typeface="Crimson Pro Bold"/>
                <a:ea typeface="Crimson Pro Bold"/>
                <a:cs typeface="Crimson Pro Bold"/>
                <a:sym typeface="Crimson Pro Bold"/>
              </a:rPr>
              <a:t>Pilot Network Deployment</a:t>
            </a:r>
          </a:p>
        </p:txBody>
      </p:sp>
      <p:sp>
        <p:nvSpPr>
          <p:cNvPr id="41" name="TextBox 41"/>
          <p:cNvSpPr txBox="1"/>
          <p:nvPr/>
        </p:nvSpPr>
        <p:spPr>
          <a:xfrm>
            <a:off x="12872294" y="7470130"/>
            <a:ext cx="1820167" cy="1530549"/>
          </a:xfrm>
          <a:prstGeom prst="rect">
            <a:avLst/>
          </a:prstGeom>
        </p:spPr>
        <p:txBody>
          <a:bodyPr lIns="0" tIns="0" rIns="0" bIns="0" rtlCol="0" anchor="t">
            <a:spAutoFit/>
          </a:bodyPr>
          <a:lstStyle/>
          <a:p>
            <a:pPr algn="ctr">
              <a:lnSpc>
                <a:spcPts val="2312"/>
              </a:lnSpc>
            </a:pPr>
            <a:r>
              <a:rPr lang="en-US" sz="1437">
                <a:solidFill>
                  <a:srgbClr val="443728"/>
                </a:solidFill>
                <a:latin typeface="Open Sans"/>
                <a:ea typeface="Open Sans"/>
                <a:cs typeface="Open Sans"/>
                <a:sym typeface="Open Sans"/>
              </a:rPr>
              <a:t>Partner with conservation groups for real-world deployment (1,000 units).</a:t>
            </a:r>
          </a:p>
        </p:txBody>
      </p:sp>
      <p:grpSp>
        <p:nvGrpSpPr>
          <p:cNvPr id="42" name="Group 42"/>
          <p:cNvGrpSpPr/>
          <p:nvPr/>
        </p:nvGrpSpPr>
        <p:grpSpPr>
          <a:xfrm>
            <a:off x="16191756" y="6103739"/>
            <a:ext cx="19050" cy="552747"/>
            <a:chOff x="0" y="0"/>
            <a:chExt cx="25400" cy="736997"/>
          </a:xfrm>
        </p:grpSpPr>
        <p:sp>
          <p:nvSpPr>
            <p:cNvPr id="43" name="Freeform 43"/>
            <p:cNvSpPr/>
            <p:nvPr/>
          </p:nvSpPr>
          <p:spPr>
            <a:xfrm>
              <a:off x="0" y="0"/>
              <a:ext cx="25400" cy="736981"/>
            </a:xfrm>
            <a:custGeom>
              <a:avLst/>
              <a:gdLst/>
              <a:ahLst/>
              <a:cxnLst/>
              <a:rect l="l" t="t" r="r" b="b"/>
              <a:pathLst>
                <a:path w="25400" h="736981">
                  <a:moveTo>
                    <a:pt x="0" y="12700"/>
                  </a:moveTo>
                  <a:cubicBezTo>
                    <a:pt x="0" y="5715"/>
                    <a:pt x="5715" y="0"/>
                    <a:pt x="12700" y="0"/>
                  </a:cubicBezTo>
                  <a:cubicBezTo>
                    <a:pt x="19685" y="0"/>
                    <a:pt x="25400" y="5715"/>
                    <a:pt x="25400" y="12700"/>
                  </a:cubicBezTo>
                  <a:lnTo>
                    <a:pt x="25400" y="724281"/>
                  </a:lnTo>
                  <a:cubicBezTo>
                    <a:pt x="25400" y="731266"/>
                    <a:pt x="19685" y="736981"/>
                    <a:pt x="12700" y="736981"/>
                  </a:cubicBezTo>
                  <a:cubicBezTo>
                    <a:pt x="5715" y="736981"/>
                    <a:pt x="0" y="731266"/>
                    <a:pt x="0" y="724281"/>
                  </a:cubicBezTo>
                  <a:close/>
                </a:path>
              </a:pathLst>
            </a:custGeom>
            <a:solidFill>
              <a:srgbClr val="D1C8C6"/>
            </a:solidFill>
          </p:spPr>
        </p:sp>
      </p:grpSp>
      <p:grpSp>
        <p:nvGrpSpPr>
          <p:cNvPr id="44" name="Group 44"/>
          <p:cNvGrpSpPr/>
          <p:nvPr/>
        </p:nvGrpSpPr>
        <p:grpSpPr>
          <a:xfrm>
            <a:off x="15989201" y="5891659"/>
            <a:ext cx="424160" cy="424160"/>
            <a:chOff x="0" y="0"/>
            <a:chExt cx="565547" cy="565547"/>
          </a:xfrm>
        </p:grpSpPr>
        <p:sp>
          <p:nvSpPr>
            <p:cNvPr id="45" name="Freeform 45"/>
            <p:cNvSpPr/>
            <p:nvPr/>
          </p:nvSpPr>
          <p:spPr>
            <a:xfrm>
              <a:off x="6350" y="6350"/>
              <a:ext cx="552831" cy="552831"/>
            </a:xfrm>
            <a:custGeom>
              <a:avLst/>
              <a:gdLst/>
              <a:ahLst/>
              <a:cxnLst/>
              <a:rect l="l" t="t" r="r" b="b"/>
              <a:pathLst>
                <a:path w="552831" h="552831">
                  <a:moveTo>
                    <a:pt x="0" y="103251"/>
                  </a:moveTo>
                  <a:cubicBezTo>
                    <a:pt x="0" y="46228"/>
                    <a:pt x="46228" y="0"/>
                    <a:pt x="103251" y="0"/>
                  </a:cubicBezTo>
                  <a:lnTo>
                    <a:pt x="449580" y="0"/>
                  </a:lnTo>
                  <a:cubicBezTo>
                    <a:pt x="506603" y="0"/>
                    <a:pt x="552831" y="46228"/>
                    <a:pt x="552831" y="103251"/>
                  </a:cubicBezTo>
                  <a:lnTo>
                    <a:pt x="552831" y="449580"/>
                  </a:lnTo>
                  <a:cubicBezTo>
                    <a:pt x="552831" y="506603"/>
                    <a:pt x="506603" y="552831"/>
                    <a:pt x="449580" y="552831"/>
                  </a:cubicBezTo>
                  <a:lnTo>
                    <a:pt x="103251" y="552831"/>
                  </a:lnTo>
                  <a:cubicBezTo>
                    <a:pt x="46228" y="552831"/>
                    <a:pt x="0" y="506603"/>
                    <a:pt x="0" y="449580"/>
                  </a:cubicBezTo>
                  <a:close/>
                </a:path>
              </a:pathLst>
            </a:custGeom>
            <a:solidFill>
              <a:srgbClr val="EBE2E0"/>
            </a:solidFill>
          </p:spPr>
        </p:sp>
        <p:sp>
          <p:nvSpPr>
            <p:cNvPr id="46" name="Freeform 46"/>
            <p:cNvSpPr/>
            <p:nvPr/>
          </p:nvSpPr>
          <p:spPr>
            <a:xfrm>
              <a:off x="0" y="0"/>
              <a:ext cx="565531" cy="565531"/>
            </a:xfrm>
            <a:custGeom>
              <a:avLst/>
              <a:gdLst/>
              <a:ahLst/>
              <a:cxnLst/>
              <a:rect l="l" t="t" r="r" b="b"/>
              <a:pathLst>
                <a:path w="565531" h="565531">
                  <a:moveTo>
                    <a:pt x="0" y="109601"/>
                  </a:moveTo>
                  <a:cubicBezTo>
                    <a:pt x="0" y="49022"/>
                    <a:pt x="49022" y="0"/>
                    <a:pt x="109601" y="0"/>
                  </a:cubicBezTo>
                  <a:lnTo>
                    <a:pt x="455930" y="0"/>
                  </a:lnTo>
                  <a:lnTo>
                    <a:pt x="455930" y="6350"/>
                  </a:lnTo>
                  <a:lnTo>
                    <a:pt x="455930" y="0"/>
                  </a:lnTo>
                  <a:lnTo>
                    <a:pt x="455930" y="6350"/>
                  </a:lnTo>
                  <a:lnTo>
                    <a:pt x="455930" y="0"/>
                  </a:lnTo>
                  <a:cubicBezTo>
                    <a:pt x="516382" y="0"/>
                    <a:pt x="565531" y="49022"/>
                    <a:pt x="565531" y="109601"/>
                  </a:cubicBezTo>
                  <a:lnTo>
                    <a:pt x="559181" y="109601"/>
                  </a:lnTo>
                  <a:lnTo>
                    <a:pt x="565531" y="109601"/>
                  </a:lnTo>
                  <a:lnTo>
                    <a:pt x="565531" y="455930"/>
                  </a:lnTo>
                  <a:lnTo>
                    <a:pt x="559181" y="455930"/>
                  </a:lnTo>
                  <a:lnTo>
                    <a:pt x="565531" y="455930"/>
                  </a:lnTo>
                  <a:cubicBezTo>
                    <a:pt x="565531" y="516382"/>
                    <a:pt x="516509" y="565531"/>
                    <a:pt x="455930" y="565531"/>
                  </a:cubicBezTo>
                  <a:lnTo>
                    <a:pt x="455930" y="559181"/>
                  </a:lnTo>
                  <a:lnTo>
                    <a:pt x="455930" y="565531"/>
                  </a:lnTo>
                  <a:lnTo>
                    <a:pt x="109601" y="565531"/>
                  </a:lnTo>
                  <a:lnTo>
                    <a:pt x="109601" y="559181"/>
                  </a:lnTo>
                  <a:lnTo>
                    <a:pt x="109601" y="565531"/>
                  </a:lnTo>
                  <a:cubicBezTo>
                    <a:pt x="49022" y="565531"/>
                    <a:pt x="0" y="516509"/>
                    <a:pt x="0" y="455930"/>
                  </a:cubicBezTo>
                  <a:lnTo>
                    <a:pt x="0" y="109601"/>
                  </a:lnTo>
                  <a:lnTo>
                    <a:pt x="6350" y="109601"/>
                  </a:lnTo>
                  <a:lnTo>
                    <a:pt x="0" y="109601"/>
                  </a:lnTo>
                  <a:moveTo>
                    <a:pt x="12700" y="109601"/>
                  </a:moveTo>
                  <a:lnTo>
                    <a:pt x="12700" y="455930"/>
                  </a:lnTo>
                  <a:lnTo>
                    <a:pt x="6350" y="455930"/>
                  </a:lnTo>
                  <a:lnTo>
                    <a:pt x="12700" y="455930"/>
                  </a:lnTo>
                  <a:cubicBezTo>
                    <a:pt x="12700" y="509397"/>
                    <a:pt x="56007" y="552831"/>
                    <a:pt x="109601" y="552831"/>
                  </a:cubicBezTo>
                  <a:lnTo>
                    <a:pt x="455930" y="552831"/>
                  </a:lnTo>
                  <a:cubicBezTo>
                    <a:pt x="509397" y="552831"/>
                    <a:pt x="552831" y="509524"/>
                    <a:pt x="552831" y="455930"/>
                  </a:cubicBezTo>
                  <a:lnTo>
                    <a:pt x="552831" y="109601"/>
                  </a:lnTo>
                  <a:cubicBezTo>
                    <a:pt x="552831" y="56007"/>
                    <a:pt x="509524" y="12700"/>
                    <a:pt x="455930" y="12700"/>
                  </a:cubicBezTo>
                  <a:lnTo>
                    <a:pt x="109601" y="12700"/>
                  </a:lnTo>
                  <a:lnTo>
                    <a:pt x="109601" y="6350"/>
                  </a:lnTo>
                  <a:lnTo>
                    <a:pt x="109601" y="12700"/>
                  </a:lnTo>
                  <a:cubicBezTo>
                    <a:pt x="56007" y="12700"/>
                    <a:pt x="12700" y="56007"/>
                    <a:pt x="12700" y="109601"/>
                  </a:cubicBezTo>
                  <a:close/>
                </a:path>
              </a:pathLst>
            </a:custGeom>
            <a:solidFill>
              <a:srgbClr val="D1C8C6"/>
            </a:solidFill>
          </p:spPr>
        </p:sp>
      </p:grpSp>
      <p:sp>
        <p:nvSpPr>
          <p:cNvPr id="47" name="TextBox 47"/>
          <p:cNvSpPr txBox="1"/>
          <p:nvPr/>
        </p:nvSpPr>
        <p:spPr>
          <a:xfrm>
            <a:off x="16063094" y="5959599"/>
            <a:ext cx="276374" cy="316855"/>
          </a:xfrm>
          <a:prstGeom prst="rect">
            <a:avLst/>
          </a:prstGeom>
        </p:spPr>
        <p:txBody>
          <a:bodyPr lIns="0" tIns="0" rIns="0" bIns="0" rtlCol="0" anchor="t">
            <a:spAutoFit/>
          </a:bodyPr>
          <a:lstStyle/>
          <a:p>
            <a:pPr algn="ctr">
              <a:lnSpc>
                <a:spcPts val="2125"/>
              </a:lnSpc>
            </a:pPr>
            <a:r>
              <a:rPr lang="en-US" sz="2125" b="1">
                <a:solidFill>
                  <a:srgbClr val="443728"/>
                </a:solidFill>
                <a:latin typeface="Crimson Pro Bold"/>
                <a:ea typeface="Crimson Pro Bold"/>
                <a:cs typeface="Crimson Pro Bold"/>
                <a:sym typeface="Crimson Pro Bold"/>
              </a:rPr>
              <a:t>4</a:t>
            </a:r>
          </a:p>
        </p:txBody>
      </p:sp>
      <p:sp>
        <p:nvSpPr>
          <p:cNvPr id="48" name="TextBox 48"/>
          <p:cNvSpPr txBox="1"/>
          <p:nvPr/>
        </p:nvSpPr>
        <p:spPr>
          <a:xfrm>
            <a:off x="15291198" y="6821835"/>
            <a:ext cx="1820316" cy="595015"/>
          </a:xfrm>
          <a:prstGeom prst="rect">
            <a:avLst/>
          </a:prstGeom>
        </p:spPr>
        <p:txBody>
          <a:bodyPr lIns="0" tIns="0" rIns="0" bIns="0" rtlCol="0" anchor="t">
            <a:spAutoFit/>
          </a:bodyPr>
          <a:lstStyle/>
          <a:p>
            <a:pPr algn="ctr">
              <a:lnSpc>
                <a:spcPts val="2249"/>
              </a:lnSpc>
            </a:pPr>
            <a:r>
              <a:rPr lang="en-US" sz="1812" b="1">
                <a:solidFill>
                  <a:srgbClr val="443728"/>
                </a:solidFill>
                <a:latin typeface="Crimson Pro Bold"/>
                <a:ea typeface="Crimson Pro Bold"/>
                <a:cs typeface="Crimson Pro Bold"/>
                <a:sym typeface="Crimson Pro Bold"/>
              </a:rPr>
              <a:t>Scaling for Global Impact</a:t>
            </a:r>
          </a:p>
        </p:txBody>
      </p:sp>
      <p:sp>
        <p:nvSpPr>
          <p:cNvPr id="49" name="TextBox 49"/>
          <p:cNvSpPr txBox="1"/>
          <p:nvPr/>
        </p:nvSpPr>
        <p:spPr>
          <a:xfrm>
            <a:off x="15291198" y="7470130"/>
            <a:ext cx="1820316" cy="1235869"/>
          </a:xfrm>
          <a:prstGeom prst="rect">
            <a:avLst/>
          </a:prstGeom>
        </p:spPr>
        <p:txBody>
          <a:bodyPr lIns="0" tIns="0" rIns="0" bIns="0" rtlCol="0" anchor="t">
            <a:spAutoFit/>
          </a:bodyPr>
          <a:lstStyle/>
          <a:p>
            <a:pPr algn="ctr">
              <a:lnSpc>
                <a:spcPts val="2312"/>
              </a:lnSpc>
            </a:pPr>
            <a:r>
              <a:rPr lang="en-US" sz="1437">
                <a:solidFill>
                  <a:srgbClr val="443728"/>
                </a:solidFill>
                <a:latin typeface="Open Sans"/>
                <a:ea typeface="Open Sans"/>
                <a:cs typeface="Open Sans"/>
                <a:sym typeface="Open Sans"/>
              </a:rPr>
              <a:t>Mass production, "Sentinel Kit," and data platform expansion.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2289274" y="787896"/>
            <a:ext cx="13709302" cy="879872"/>
          </a:xfrm>
          <a:prstGeom prst="rect">
            <a:avLst/>
          </a:prstGeom>
        </p:spPr>
        <p:txBody>
          <a:bodyPr lIns="0" tIns="0" rIns="0" bIns="0" rtlCol="0" anchor="t">
            <a:spAutoFit/>
          </a:bodyPr>
          <a:lstStyle/>
          <a:p>
            <a:pPr algn="ctr">
              <a:lnSpc>
                <a:spcPts val="6625"/>
              </a:lnSpc>
            </a:pPr>
            <a:r>
              <a:rPr lang="en-US" sz="5250" b="1">
                <a:solidFill>
                  <a:srgbClr val="443728"/>
                </a:solidFill>
                <a:latin typeface="Crimson Pro Bold"/>
                <a:ea typeface="Crimson Pro Bold"/>
                <a:cs typeface="Crimson Pro Bold"/>
                <a:sym typeface="Crimson Pro Bold"/>
              </a:rPr>
              <a:t>Project Prana: Digital Olfaction System-on-Chip</a:t>
            </a:r>
          </a:p>
        </p:txBody>
      </p:sp>
      <p:sp>
        <p:nvSpPr>
          <p:cNvPr id="7" name="TextBox 7"/>
          <p:cNvSpPr txBox="1"/>
          <p:nvPr/>
        </p:nvSpPr>
        <p:spPr>
          <a:xfrm>
            <a:off x="992238" y="2130178"/>
            <a:ext cx="16303526" cy="938212"/>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Project Prana aims to grant machines a digital sense of smell using a Digital Olfaction System-on-Chip (SoC) for instantaneous diagnostics.</a:t>
            </a:r>
          </a:p>
        </p:txBody>
      </p:sp>
      <p:grpSp>
        <p:nvGrpSpPr>
          <p:cNvPr id="8" name="Group 8"/>
          <p:cNvGrpSpPr>
            <a:grpSpLocks noChangeAspect="1"/>
          </p:cNvGrpSpPr>
          <p:nvPr/>
        </p:nvGrpSpPr>
        <p:grpSpPr>
          <a:xfrm>
            <a:off x="992238" y="3371404"/>
            <a:ext cx="2106662" cy="1301949"/>
            <a:chOff x="0" y="0"/>
            <a:chExt cx="2808883" cy="1735932"/>
          </a:xfrm>
        </p:grpSpPr>
        <p:sp>
          <p:nvSpPr>
            <p:cNvPr id="9" name="Freeform 9"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3"/>
              <a:stretch>
                <a:fillRect t="-153" b="-151"/>
              </a:stretch>
            </a:blipFill>
          </p:spPr>
        </p:sp>
      </p:grpSp>
      <p:sp>
        <p:nvSpPr>
          <p:cNvPr id="10" name="TextBox 10"/>
          <p:cNvSpPr txBox="1"/>
          <p:nvPr/>
        </p:nvSpPr>
        <p:spPr>
          <a:xfrm>
            <a:off x="992238"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The Digital Olfaction Imperative</a:t>
            </a:r>
          </a:p>
        </p:txBody>
      </p:sp>
      <p:sp>
        <p:nvSpPr>
          <p:cNvPr id="11" name="TextBox 11"/>
          <p:cNvSpPr txBox="1"/>
          <p:nvPr/>
        </p:nvSpPr>
        <p:spPr>
          <a:xfrm>
            <a:off x="992238"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Leveraging Volatile Organic Compounds (VOCs) as chemical fingerprints for early cancer detection, metabolic disorder monitoring, food safety, and environmental analysis.</a:t>
            </a:r>
          </a:p>
        </p:txBody>
      </p:sp>
      <p:grpSp>
        <p:nvGrpSpPr>
          <p:cNvPr id="12" name="Group 12"/>
          <p:cNvGrpSpPr>
            <a:grpSpLocks noChangeAspect="1"/>
          </p:cNvGrpSpPr>
          <p:nvPr/>
        </p:nvGrpSpPr>
        <p:grpSpPr>
          <a:xfrm>
            <a:off x="5152281" y="3371404"/>
            <a:ext cx="2106662" cy="1301949"/>
            <a:chOff x="0" y="0"/>
            <a:chExt cx="2808883" cy="1735932"/>
          </a:xfrm>
        </p:grpSpPr>
        <p:sp>
          <p:nvSpPr>
            <p:cNvPr id="13" name="Freeform 13"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4"/>
              <a:stretch>
                <a:fillRect t="-153" b="-151"/>
              </a:stretch>
            </a:blipFill>
          </p:spPr>
        </p:sp>
      </p:grpSp>
      <p:sp>
        <p:nvSpPr>
          <p:cNvPr id="14" name="TextBox 14"/>
          <p:cNvSpPr txBox="1"/>
          <p:nvPr/>
        </p:nvSpPr>
        <p:spPr>
          <a:xfrm>
            <a:off x="5152281"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The Core Invention: Prana SoC</a:t>
            </a:r>
          </a:p>
        </p:txBody>
      </p:sp>
      <p:sp>
        <p:nvSpPr>
          <p:cNvPr id="15" name="TextBox 15"/>
          <p:cNvSpPr txBox="1"/>
          <p:nvPr/>
        </p:nvSpPr>
        <p:spPr>
          <a:xfrm>
            <a:off x="5152281"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An SoC integrating high-sensitivity multi-channel sensor interfaces, a power-efficient neuromorphic core (SNNs), and on-chip self-calibration for sensor-agnostic support (MOS, CP sensors).</a:t>
            </a:r>
          </a:p>
        </p:txBody>
      </p:sp>
      <p:grpSp>
        <p:nvGrpSpPr>
          <p:cNvPr id="16" name="Group 16"/>
          <p:cNvGrpSpPr>
            <a:grpSpLocks noChangeAspect="1"/>
          </p:cNvGrpSpPr>
          <p:nvPr/>
        </p:nvGrpSpPr>
        <p:grpSpPr>
          <a:xfrm>
            <a:off x="9312325" y="3371404"/>
            <a:ext cx="2106662" cy="1301949"/>
            <a:chOff x="0" y="0"/>
            <a:chExt cx="2808883" cy="1735932"/>
          </a:xfrm>
        </p:grpSpPr>
        <p:sp>
          <p:nvSpPr>
            <p:cNvPr id="17" name="Freeform 17"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5"/>
              <a:stretch>
                <a:fillRect t="-153" b="-151"/>
              </a:stretch>
            </a:blipFill>
          </p:spPr>
        </p:sp>
      </p:grpSp>
      <p:sp>
        <p:nvSpPr>
          <p:cNvPr id="18" name="TextBox 18"/>
          <p:cNvSpPr txBox="1"/>
          <p:nvPr/>
        </p:nvSpPr>
        <p:spPr>
          <a:xfrm>
            <a:off x="9312325"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Execution Blueprint &amp; Roadmap</a:t>
            </a:r>
          </a:p>
        </p:txBody>
      </p:sp>
      <p:sp>
        <p:nvSpPr>
          <p:cNvPr id="19" name="TextBox 19"/>
          <p:cNvSpPr txBox="1"/>
          <p:nvPr/>
        </p:nvSpPr>
        <p:spPr>
          <a:xfrm>
            <a:off x="9312325" y="5936754"/>
            <a:ext cx="3823395" cy="3524250"/>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A "Data-First" approach building a "Scent-Print" library, focusing on a "Platform, Not Product" strategy with low-cost, battery-powered handheld devices and an event-driven data pipeline.</a:t>
            </a:r>
          </a:p>
        </p:txBody>
      </p:sp>
      <p:grpSp>
        <p:nvGrpSpPr>
          <p:cNvPr id="20" name="Group 20"/>
          <p:cNvGrpSpPr>
            <a:grpSpLocks noChangeAspect="1"/>
          </p:cNvGrpSpPr>
          <p:nvPr/>
        </p:nvGrpSpPr>
        <p:grpSpPr>
          <a:xfrm>
            <a:off x="13472369" y="3371404"/>
            <a:ext cx="2106662" cy="1301949"/>
            <a:chOff x="0" y="0"/>
            <a:chExt cx="2808883" cy="1735932"/>
          </a:xfrm>
        </p:grpSpPr>
        <p:sp>
          <p:nvSpPr>
            <p:cNvPr id="21" name="Freeform 21" descr="preencoded.png"/>
            <p:cNvSpPr/>
            <p:nvPr/>
          </p:nvSpPr>
          <p:spPr>
            <a:xfrm>
              <a:off x="0" y="0"/>
              <a:ext cx="2808859" cy="1735963"/>
            </a:xfrm>
            <a:custGeom>
              <a:avLst/>
              <a:gdLst/>
              <a:ahLst/>
              <a:cxnLst/>
              <a:rect l="l" t="t" r="r" b="b"/>
              <a:pathLst>
                <a:path w="2808859" h="1735963">
                  <a:moveTo>
                    <a:pt x="0" y="0"/>
                  </a:moveTo>
                  <a:lnTo>
                    <a:pt x="2808859" y="0"/>
                  </a:lnTo>
                  <a:lnTo>
                    <a:pt x="2808859" y="1735963"/>
                  </a:lnTo>
                  <a:lnTo>
                    <a:pt x="0" y="1735963"/>
                  </a:lnTo>
                  <a:lnTo>
                    <a:pt x="0" y="0"/>
                  </a:lnTo>
                  <a:close/>
                </a:path>
              </a:pathLst>
            </a:custGeom>
            <a:blipFill>
              <a:blip r:embed="rId6"/>
              <a:stretch>
                <a:fillRect t="-153" b="-151"/>
              </a:stretch>
            </a:blipFill>
          </p:spPr>
        </p:sp>
      </p:grpSp>
      <p:sp>
        <p:nvSpPr>
          <p:cNvPr id="22" name="TextBox 22"/>
          <p:cNvSpPr txBox="1"/>
          <p:nvPr/>
        </p:nvSpPr>
        <p:spPr>
          <a:xfrm>
            <a:off x="13472369" y="4981426"/>
            <a:ext cx="3823395" cy="87004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Strategic Recommendations</a:t>
            </a:r>
          </a:p>
        </p:txBody>
      </p:sp>
      <p:sp>
        <p:nvSpPr>
          <p:cNvPr id="23" name="TextBox 23"/>
          <p:cNvSpPr txBox="1"/>
          <p:nvPr/>
        </p:nvSpPr>
        <p:spPr>
          <a:xfrm>
            <a:off x="13472369" y="5936754"/>
            <a:ext cx="3823395" cy="3093244"/>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Embrace a platform model via SoC licensing and APIs, prioritize the "data moat" by continuously enriching the Scent-Print library, and lead with a high-impact application for undeniable value.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30726"/>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785663" y="393277"/>
            <a:ext cx="11002864" cy="914251"/>
          </a:xfrm>
          <a:prstGeom prst="rect">
            <a:avLst/>
          </a:prstGeom>
        </p:spPr>
        <p:txBody>
          <a:bodyPr lIns="0" tIns="0" rIns="0" bIns="0" rtlCol="0" anchor="t">
            <a:spAutoFit/>
          </a:bodyPr>
          <a:lstStyle/>
          <a:p>
            <a:pPr algn="l">
              <a:lnSpc>
                <a:spcPts val="6875"/>
              </a:lnSpc>
            </a:pPr>
            <a:r>
              <a:rPr lang="en-US" sz="5500" b="1" dirty="0">
                <a:solidFill>
                  <a:srgbClr val="443728"/>
                </a:solidFill>
                <a:latin typeface="Crimson Pro Bold"/>
                <a:ea typeface="Crimson Pro Bold"/>
                <a:cs typeface="Crimson Pro Bold"/>
                <a:sym typeface="Crimson Pro Bold"/>
              </a:rPr>
              <a:t>What Ties All the Research Together?</a:t>
            </a:r>
          </a:p>
        </p:txBody>
      </p:sp>
      <p:sp>
        <p:nvSpPr>
          <p:cNvPr id="7" name="TextBox 7"/>
          <p:cNvSpPr txBox="1"/>
          <p:nvPr/>
        </p:nvSpPr>
        <p:spPr>
          <a:xfrm>
            <a:off x="981372" y="2122289"/>
            <a:ext cx="16325255" cy="1431429"/>
          </a:xfrm>
          <a:prstGeom prst="rect">
            <a:avLst/>
          </a:prstGeom>
        </p:spPr>
        <p:txBody>
          <a:bodyPr lIns="0" tIns="0" rIns="0" bIns="0" rtlCol="0" anchor="t">
            <a:spAutoFit/>
          </a:bodyPr>
          <a:lstStyle/>
          <a:p>
            <a:pPr algn="l">
              <a:lnSpc>
                <a:spcPts val="3500"/>
              </a:lnSpc>
            </a:pPr>
            <a:r>
              <a:rPr lang="en-US" sz="2187">
                <a:solidFill>
                  <a:srgbClr val="443728"/>
                </a:solidFill>
                <a:latin typeface="Open Sans"/>
                <a:ea typeface="Open Sans"/>
                <a:cs typeface="Open Sans"/>
                <a:sym typeface="Open Sans"/>
              </a:rPr>
              <a:t>Our research explores the transformative potential of integrating </a:t>
            </a:r>
            <a:r>
              <a:rPr lang="en-US" sz="2187" b="1">
                <a:solidFill>
                  <a:srgbClr val="443728"/>
                </a:solidFill>
                <a:latin typeface="Open Sans Bold"/>
                <a:ea typeface="Open Sans Bold"/>
                <a:cs typeface="Open Sans Bold"/>
                <a:sym typeface="Open Sans Bold"/>
              </a:rPr>
              <a:t>Edge Intelligence</a:t>
            </a:r>
            <a:r>
              <a:rPr lang="en-US" sz="2187">
                <a:solidFill>
                  <a:srgbClr val="443728"/>
                </a:solidFill>
                <a:latin typeface="Open Sans"/>
                <a:ea typeface="Open Sans"/>
                <a:cs typeface="Open Sans"/>
                <a:sym typeface="Open Sans"/>
              </a:rPr>
              <a:t> with </a:t>
            </a:r>
            <a:r>
              <a:rPr lang="en-US" sz="2187" b="1">
                <a:solidFill>
                  <a:srgbClr val="443728"/>
                </a:solidFill>
                <a:latin typeface="Open Sans Bold"/>
                <a:ea typeface="Open Sans Bold"/>
                <a:cs typeface="Open Sans Bold"/>
                <a:sym typeface="Open Sans Bold"/>
              </a:rPr>
              <a:t>Field-Programmable Gate Arrays (FPGAs)</a:t>
            </a:r>
            <a:r>
              <a:rPr lang="en-US" sz="2187">
                <a:solidFill>
                  <a:srgbClr val="443728"/>
                </a:solidFill>
                <a:latin typeface="Open Sans"/>
                <a:ea typeface="Open Sans"/>
                <a:cs typeface="Open Sans"/>
                <a:sym typeface="Open Sans"/>
              </a:rPr>
              <a:t> and </a:t>
            </a:r>
            <a:r>
              <a:rPr lang="en-US" sz="2187" b="1">
                <a:solidFill>
                  <a:srgbClr val="443728"/>
                </a:solidFill>
                <a:latin typeface="Open Sans Bold"/>
                <a:ea typeface="Open Sans Bold"/>
                <a:cs typeface="Open Sans Bold"/>
                <a:sym typeface="Open Sans Bold"/>
              </a:rPr>
              <a:t>Artificial Intelligence (AI)</a:t>
            </a:r>
            <a:r>
              <a:rPr lang="en-US" sz="2187">
                <a:solidFill>
                  <a:srgbClr val="443728"/>
                </a:solidFill>
                <a:latin typeface="Open Sans"/>
                <a:ea typeface="Open Sans"/>
                <a:cs typeface="Open Sans"/>
                <a:sym typeface="Open Sans"/>
              </a:rPr>
              <a:t> to revolutionize medical diagnostics. This approach focuses on real-time, low-power solutions directly at the point of care.</a:t>
            </a:r>
          </a:p>
        </p:txBody>
      </p:sp>
      <p:sp>
        <p:nvSpPr>
          <p:cNvPr id="8" name="TextBox 8"/>
          <p:cNvSpPr txBox="1"/>
          <p:nvPr/>
        </p:nvSpPr>
        <p:spPr>
          <a:xfrm>
            <a:off x="981372" y="4214515"/>
            <a:ext cx="5025330" cy="904577"/>
          </a:xfrm>
          <a:prstGeom prst="rect">
            <a:avLst/>
          </a:prstGeom>
        </p:spPr>
        <p:txBody>
          <a:bodyPr lIns="0" tIns="0" rIns="0" bIns="0" rtlCol="0" anchor="t">
            <a:spAutoFit/>
          </a:bodyPr>
          <a:lstStyle/>
          <a:p>
            <a:pPr algn="r">
              <a:lnSpc>
                <a:spcPts val="3437"/>
              </a:lnSpc>
            </a:pPr>
            <a:r>
              <a:rPr lang="en-US" sz="2750" b="1">
                <a:solidFill>
                  <a:srgbClr val="443728"/>
                </a:solidFill>
                <a:latin typeface="Crimson Pro Bold"/>
                <a:ea typeface="Crimson Pro Bold"/>
                <a:cs typeface="Crimson Pro Bold"/>
                <a:sym typeface="Crimson Pro Bold"/>
              </a:rPr>
              <a:t>Medical Diagnosis with Edge Intelligence</a:t>
            </a:r>
          </a:p>
        </p:txBody>
      </p:sp>
      <p:grpSp>
        <p:nvGrpSpPr>
          <p:cNvPr id="9" name="Group 9"/>
          <p:cNvGrpSpPr>
            <a:grpSpLocks noChangeAspect="1"/>
          </p:cNvGrpSpPr>
          <p:nvPr/>
        </p:nvGrpSpPr>
        <p:grpSpPr>
          <a:xfrm>
            <a:off x="6287095" y="3869085"/>
            <a:ext cx="5713810" cy="5713810"/>
            <a:chOff x="0" y="0"/>
            <a:chExt cx="7618413" cy="7618413"/>
          </a:xfrm>
        </p:grpSpPr>
        <p:sp>
          <p:nvSpPr>
            <p:cNvPr id="10" name="Freeform 10"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3"/>
              <a:stretch>
                <a:fillRect/>
              </a:stretch>
            </a:blipFill>
          </p:spPr>
        </p:sp>
      </p:grpSp>
      <p:grpSp>
        <p:nvGrpSpPr>
          <p:cNvPr id="11" name="Group 11"/>
          <p:cNvGrpSpPr>
            <a:grpSpLocks noChangeAspect="1"/>
          </p:cNvGrpSpPr>
          <p:nvPr/>
        </p:nvGrpSpPr>
        <p:grpSpPr>
          <a:xfrm>
            <a:off x="7934176" y="4731841"/>
            <a:ext cx="419546" cy="524470"/>
            <a:chOff x="0" y="0"/>
            <a:chExt cx="559395" cy="699293"/>
          </a:xfrm>
        </p:grpSpPr>
        <p:sp>
          <p:nvSpPr>
            <p:cNvPr id="12" name="Freeform 12"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4"/>
              <a:stretch>
                <a:fillRect l="-3" r="3" b="-4"/>
              </a:stretch>
            </a:blipFill>
          </p:spPr>
        </p:sp>
      </p:grpSp>
      <p:sp>
        <p:nvSpPr>
          <p:cNvPr id="13" name="TextBox 13"/>
          <p:cNvSpPr txBox="1"/>
          <p:nvPr/>
        </p:nvSpPr>
        <p:spPr>
          <a:xfrm>
            <a:off x="12281298" y="4125218"/>
            <a:ext cx="3575448" cy="466576"/>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Breast Cancer Detection</a:t>
            </a:r>
          </a:p>
        </p:txBody>
      </p:sp>
      <p:sp>
        <p:nvSpPr>
          <p:cNvPr id="14" name="TextBox 14"/>
          <p:cNvSpPr txBox="1"/>
          <p:nvPr/>
        </p:nvSpPr>
        <p:spPr>
          <a:xfrm>
            <a:off x="12281298" y="4989142"/>
            <a:ext cx="5025330" cy="534292"/>
          </a:xfrm>
          <a:prstGeom prst="rect">
            <a:avLst/>
          </a:prstGeom>
        </p:spPr>
        <p:txBody>
          <a:bodyPr lIns="0" tIns="0" rIns="0" bIns="0" rtlCol="0" anchor="t">
            <a:spAutoFit/>
          </a:bodyPr>
          <a:lstStyle/>
          <a:p>
            <a:pPr algn="l">
              <a:lnSpc>
                <a:spcPts val="3500"/>
              </a:lnSpc>
            </a:pPr>
            <a:r>
              <a:rPr lang="en-US" sz="2187" dirty="0">
                <a:solidFill>
                  <a:srgbClr val="443728"/>
                </a:solidFill>
                <a:latin typeface="Open Sans"/>
                <a:ea typeface="Open Sans"/>
                <a:cs typeface="Open Sans"/>
                <a:sym typeface="Open Sans"/>
              </a:rPr>
              <a:t>Ultrasound + CNN on FPGA</a:t>
            </a:r>
          </a:p>
        </p:txBody>
      </p:sp>
      <p:grpSp>
        <p:nvGrpSpPr>
          <p:cNvPr id="15" name="Group 15"/>
          <p:cNvGrpSpPr>
            <a:grpSpLocks noChangeAspect="1"/>
          </p:cNvGrpSpPr>
          <p:nvPr/>
        </p:nvGrpSpPr>
        <p:grpSpPr>
          <a:xfrm>
            <a:off x="6287095" y="3869085"/>
            <a:ext cx="5713810" cy="5713810"/>
            <a:chOff x="0" y="0"/>
            <a:chExt cx="7618413" cy="7618413"/>
          </a:xfrm>
        </p:grpSpPr>
        <p:sp>
          <p:nvSpPr>
            <p:cNvPr id="16" name="Freeform 16"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5"/>
              <a:stretch>
                <a:fillRect/>
              </a:stretch>
            </a:blipFill>
          </p:spPr>
        </p:sp>
      </p:grpSp>
      <p:grpSp>
        <p:nvGrpSpPr>
          <p:cNvPr id="17" name="Group 17"/>
          <p:cNvGrpSpPr>
            <a:grpSpLocks noChangeAspect="1"/>
          </p:cNvGrpSpPr>
          <p:nvPr/>
        </p:nvGrpSpPr>
        <p:grpSpPr>
          <a:xfrm>
            <a:off x="9933980" y="4731841"/>
            <a:ext cx="419546" cy="524470"/>
            <a:chOff x="0" y="0"/>
            <a:chExt cx="559395" cy="699293"/>
          </a:xfrm>
        </p:grpSpPr>
        <p:sp>
          <p:nvSpPr>
            <p:cNvPr id="18" name="Freeform 18"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6"/>
              <a:stretch>
                <a:fillRect l="-3" r="3" b="-4"/>
              </a:stretch>
            </a:blipFill>
          </p:spPr>
        </p:sp>
      </p:grpSp>
      <p:sp>
        <p:nvSpPr>
          <p:cNvPr id="19" name="TextBox 19"/>
          <p:cNvSpPr txBox="1"/>
          <p:nvPr/>
        </p:nvSpPr>
        <p:spPr>
          <a:xfrm>
            <a:off x="12561689" y="6169967"/>
            <a:ext cx="4008536" cy="466576"/>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Heart Sound Segmentation</a:t>
            </a:r>
          </a:p>
        </p:txBody>
      </p:sp>
      <p:sp>
        <p:nvSpPr>
          <p:cNvPr id="20" name="TextBox 20"/>
          <p:cNvSpPr txBox="1"/>
          <p:nvPr/>
        </p:nvSpPr>
        <p:spPr>
          <a:xfrm>
            <a:off x="12561689" y="6718995"/>
            <a:ext cx="4744939" cy="534292"/>
          </a:xfrm>
          <a:prstGeom prst="rect">
            <a:avLst/>
          </a:prstGeom>
        </p:spPr>
        <p:txBody>
          <a:bodyPr lIns="0" tIns="0" rIns="0" bIns="0" rtlCol="0" anchor="t">
            <a:spAutoFit/>
          </a:bodyPr>
          <a:lstStyle/>
          <a:p>
            <a:pPr algn="l">
              <a:lnSpc>
                <a:spcPts val="3500"/>
              </a:lnSpc>
            </a:pPr>
            <a:r>
              <a:rPr lang="en-US" sz="2187">
                <a:solidFill>
                  <a:srgbClr val="443728"/>
                </a:solidFill>
                <a:latin typeface="Open Sans"/>
                <a:ea typeface="Open Sans"/>
                <a:cs typeface="Open Sans"/>
                <a:sym typeface="Open Sans"/>
              </a:rPr>
              <a:t>PCG + FPGA, Real-time</a:t>
            </a:r>
          </a:p>
        </p:txBody>
      </p:sp>
      <p:grpSp>
        <p:nvGrpSpPr>
          <p:cNvPr id="21" name="Group 21"/>
          <p:cNvGrpSpPr>
            <a:grpSpLocks noChangeAspect="1"/>
          </p:cNvGrpSpPr>
          <p:nvPr/>
        </p:nvGrpSpPr>
        <p:grpSpPr>
          <a:xfrm>
            <a:off x="6287095" y="3869085"/>
            <a:ext cx="5713810" cy="5713810"/>
            <a:chOff x="0" y="0"/>
            <a:chExt cx="7618413" cy="7618413"/>
          </a:xfrm>
        </p:grpSpPr>
        <p:sp>
          <p:nvSpPr>
            <p:cNvPr id="22" name="Freeform 22"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7"/>
              <a:stretch>
                <a:fillRect/>
              </a:stretch>
            </a:blipFill>
          </p:spPr>
        </p:sp>
      </p:grpSp>
      <p:grpSp>
        <p:nvGrpSpPr>
          <p:cNvPr id="23" name="Group 23"/>
          <p:cNvGrpSpPr>
            <a:grpSpLocks noChangeAspect="1"/>
          </p:cNvGrpSpPr>
          <p:nvPr/>
        </p:nvGrpSpPr>
        <p:grpSpPr>
          <a:xfrm>
            <a:off x="10933956" y="6463754"/>
            <a:ext cx="419546" cy="524470"/>
            <a:chOff x="0" y="0"/>
            <a:chExt cx="559395" cy="699293"/>
          </a:xfrm>
        </p:grpSpPr>
        <p:sp>
          <p:nvSpPr>
            <p:cNvPr id="24" name="Freeform 24"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8"/>
              <a:stretch>
                <a:fillRect l="-3" r="3" b="-4"/>
              </a:stretch>
            </a:blipFill>
          </p:spPr>
        </p:sp>
      </p:grpSp>
      <p:sp>
        <p:nvSpPr>
          <p:cNvPr id="25" name="TextBox 25"/>
          <p:cNvSpPr txBox="1"/>
          <p:nvPr/>
        </p:nvSpPr>
        <p:spPr>
          <a:xfrm>
            <a:off x="12281298" y="8214717"/>
            <a:ext cx="3505200" cy="466576"/>
          </a:xfrm>
          <a:prstGeom prst="rect">
            <a:avLst/>
          </a:prstGeom>
        </p:spPr>
        <p:txBody>
          <a:bodyPr lIns="0" tIns="0" rIns="0" bIns="0" rtlCol="0" anchor="t">
            <a:spAutoFit/>
          </a:bodyPr>
          <a:lstStyle/>
          <a:p>
            <a:pPr algn="l">
              <a:lnSpc>
                <a:spcPts val="3437"/>
              </a:lnSpc>
            </a:pPr>
            <a:r>
              <a:rPr lang="en-US" sz="2750" b="1">
                <a:solidFill>
                  <a:srgbClr val="443728"/>
                </a:solidFill>
                <a:latin typeface="Crimson Pro Bold"/>
                <a:ea typeface="Crimson Pro Bold"/>
                <a:cs typeface="Crimson Pro Bold"/>
                <a:sym typeface="Crimson Pro Bold"/>
              </a:rPr>
              <a:t>Parkinson's Detection</a:t>
            </a:r>
          </a:p>
        </p:txBody>
      </p:sp>
      <p:sp>
        <p:nvSpPr>
          <p:cNvPr id="26" name="TextBox 26"/>
          <p:cNvSpPr txBox="1"/>
          <p:nvPr/>
        </p:nvSpPr>
        <p:spPr>
          <a:xfrm>
            <a:off x="12281298" y="8763744"/>
            <a:ext cx="5025330" cy="534292"/>
          </a:xfrm>
          <a:prstGeom prst="rect">
            <a:avLst/>
          </a:prstGeom>
        </p:spPr>
        <p:txBody>
          <a:bodyPr lIns="0" tIns="0" rIns="0" bIns="0" rtlCol="0" anchor="t">
            <a:spAutoFit/>
          </a:bodyPr>
          <a:lstStyle/>
          <a:p>
            <a:pPr algn="l">
              <a:lnSpc>
                <a:spcPts val="3500"/>
              </a:lnSpc>
            </a:pPr>
            <a:r>
              <a:rPr lang="en-US" sz="2187">
                <a:solidFill>
                  <a:srgbClr val="443728"/>
                </a:solidFill>
                <a:latin typeface="Open Sans"/>
                <a:ea typeface="Open Sans"/>
                <a:cs typeface="Open Sans"/>
                <a:sym typeface="Open Sans"/>
              </a:rPr>
              <a:t>Voice + ML, Low-power</a:t>
            </a:r>
          </a:p>
        </p:txBody>
      </p:sp>
      <p:grpSp>
        <p:nvGrpSpPr>
          <p:cNvPr id="27" name="Group 27"/>
          <p:cNvGrpSpPr>
            <a:grpSpLocks noChangeAspect="1"/>
          </p:cNvGrpSpPr>
          <p:nvPr/>
        </p:nvGrpSpPr>
        <p:grpSpPr>
          <a:xfrm>
            <a:off x="6287095" y="3869085"/>
            <a:ext cx="5713810" cy="5713810"/>
            <a:chOff x="0" y="0"/>
            <a:chExt cx="7618413" cy="7618413"/>
          </a:xfrm>
        </p:grpSpPr>
        <p:sp>
          <p:nvSpPr>
            <p:cNvPr id="28" name="Freeform 28"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9"/>
              <a:stretch>
                <a:fillRect/>
              </a:stretch>
            </a:blipFill>
          </p:spPr>
        </p:sp>
      </p:grpSp>
      <p:grpSp>
        <p:nvGrpSpPr>
          <p:cNvPr id="29" name="Group 29"/>
          <p:cNvGrpSpPr>
            <a:grpSpLocks noChangeAspect="1"/>
          </p:cNvGrpSpPr>
          <p:nvPr/>
        </p:nvGrpSpPr>
        <p:grpSpPr>
          <a:xfrm>
            <a:off x="9933980" y="8195519"/>
            <a:ext cx="419546" cy="524470"/>
            <a:chOff x="0" y="0"/>
            <a:chExt cx="559395" cy="699293"/>
          </a:xfrm>
        </p:grpSpPr>
        <p:sp>
          <p:nvSpPr>
            <p:cNvPr id="30" name="Freeform 30"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10"/>
              <a:stretch>
                <a:fillRect l="-3" r="3" b="-4"/>
              </a:stretch>
            </a:blipFill>
          </p:spPr>
        </p:sp>
      </p:grpSp>
      <p:sp>
        <p:nvSpPr>
          <p:cNvPr id="31" name="TextBox 31"/>
          <p:cNvSpPr txBox="1"/>
          <p:nvPr/>
        </p:nvSpPr>
        <p:spPr>
          <a:xfrm>
            <a:off x="2501504" y="8214717"/>
            <a:ext cx="3505200" cy="466576"/>
          </a:xfrm>
          <a:prstGeom prst="rect">
            <a:avLst/>
          </a:prstGeom>
        </p:spPr>
        <p:txBody>
          <a:bodyPr lIns="0" tIns="0" rIns="0" bIns="0" rtlCol="0" anchor="t">
            <a:spAutoFit/>
          </a:bodyPr>
          <a:lstStyle/>
          <a:p>
            <a:pPr algn="r">
              <a:lnSpc>
                <a:spcPts val="3437"/>
              </a:lnSpc>
            </a:pPr>
            <a:r>
              <a:rPr lang="en-US" sz="2750" b="1">
                <a:solidFill>
                  <a:srgbClr val="443728"/>
                </a:solidFill>
                <a:latin typeface="Crimson Pro Bold"/>
                <a:ea typeface="Crimson Pro Bold"/>
                <a:cs typeface="Crimson Pro Bold"/>
                <a:sym typeface="Crimson Pro Bold"/>
              </a:rPr>
              <a:t>Handheld Ultrasound</a:t>
            </a:r>
          </a:p>
        </p:txBody>
      </p:sp>
      <p:sp>
        <p:nvSpPr>
          <p:cNvPr id="32" name="TextBox 32"/>
          <p:cNvSpPr txBox="1"/>
          <p:nvPr/>
        </p:nvSpPr>
        <p:spPr>
          <a:xfrm>
            <a:off x="981372" y="8763744"/>
            <a:ext cx="5025330" cy="534292"/>
          </a:xfrm>
          <a:prstGeom prst="rect">
            <a:avLst/>
          </a:prstGeom>
        </p:spPr>
        <p:txBody>
          <a:bodyPr lIns="0" tIns="0" rIns="0" bIns="0" rtlCol="0" anchor="t">
            <a:spAutoFit/>
          </a:bodyPr>
          <a:lstStyle/>
          <a:p>
            <a:pPr algn="r">
              <a:lnSpc>
                <a:spcPts val="3500"/>
              </a:lnSpc>
            </a:pPr>
            <a:r>
              <a:rPr lang="en-US" sz="2187">
                <a:solidFill>
                  <a:srgbClr val="443728"/>
                </a:solidFill>
                <a:latin typeface="Open Sans"/>
                <a:ea typeface="Open Sans"/>
                <a:cs typeface="Open Sans"/>
                <a:sym typeface="Open Sans"/>
              </a:rPr>
              <a:t>FPGA + SAI, Portable</a:t>
            </a:r>
          </a:p>
        </p:txBody>
      </p:sp>
      <p:grpSp>
        <p:nvGrpSpPr>
          <p:cNvPr id="33" name="Group 33"/>
          <p:cNvGrpSpPr>
            <a:grpSpLocks noChangeAspect="1"/>
          </p:cNvGrpSpPr>
          <p:nvPr/>
        </p:nvGrpSpPr>
        <p:grpSpPr>
          <a:xfrm>
            <a:off x="6287095" y="3869085"/>
            <a:ext cx="5713810" cy="5713810"/>
            <a:chOff x="0" y="0"/>
            <a:chExt cx="7618413" cy="7618413"/>
          </a:xfrm>
        </p:grpSpPr>
        <p:sp>
          <p:nvSpPr>
            <p:cNvPr id="34" name="Freeform 34"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11"/>
              <a:stretch>
                <a:fillRect/>
              </a:stretch>
            </a:blipFill>
          </p:spPr>
        </p:sp>
      </p:grpSp>
      <p:grpSp>
        <p:nvGrpSpPr>
          <p:cNvPr id="35" name="Group 35"/>
          <p:cNvGrpSpPr>
            <a:grpSpLocks noChangeAspect="1"/>
          </p:cNvGrpSpPr>
          <p:nvPr/>
        </p:nvGrpSpPr>
        <p:grpSpPr>
          <a:xfrm>
            <a:off x="7934176" y="8195519"/>
            <a:ext cx="419546" cy="524470"/>
            <a:chOff x="0" y="0"/>
            <a:chExt cx="559395" cy="699293"/>
          </a:xfrm>
        </p:grpSpPr>
        <p:sp>
          <p:nvSpPr>
            <p:cNvPr id="36" name="Freeform 36"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12"/>
              <a:stretch>
                <a:fillRect l="-3" r="3" b="-4"/>
              </a:stretch>
            </a:blipFill>
          </p:spPr>
        </p:sp>
      </p:grpSp>
      <p:sp>
        <p:nvSpPr>
          <p:cNvPr id="37" name="TextBox 37"/>
          <p:cNvSpPr txBox="1"/>
          <p:nvPr/>
        </p:nvSpPr>
        <p:spPr>
          <a:xfrm>
            <a:off x="1937296" y="6169967"/>
            <a:ext cx="3789015" cy="466576"/>
          </a:xfrm>
          <a:prstGeom prst="rect">
            <a:avLst/>
          </a:prstGeom>
        </p:spPr>
        <p:txBody>
          <a:bodyPr lIns="0" tIns="0" rIns="0" bIns="0" rtlCol="0" anchor="t">
            <a:spAutoFit/>
          </a:bodyPr>
          <a:lstStyle/>
          <a:p>
            <a:pPr algn="r">
              <a:lnSpc>
                <a:spcPts val="3437"/>
              </a:lnSpc>
            </a:pPr>
            <a:r>
              <a:rPr lang="en-US" sz="2750" b="1">
                <a:solidFill>
                  <a:srgbClr val="443728"/>
                </a:solidFill>
                <a:latin typeface="Crimson Pro Bold"/>
                <a:ea typeface="Crimson Pro Bold"/>
                <a:cs typeface="Crimson Pro Bold"/>
                <a:sym typeface="Crimson Pro Bold"/>
              </a:rPr>
              <a:t>Multimodal IoMT System</a:t>
            </a:r>
          </a:p>
        </p:txBody>
      </p:sp>
      <p:sp>
        <p:nvSpPr>
          <p:cNvPr id="38" name="TextBox 38"/>
          <p:cNvSpPr txBox="1"/>
          <p:nvPr/>
        </p:nvSpPr>
        <p:spPr>
          <a:xfrm>
            <a:off x="981372" y="6718995"/>
            <a:ext cx="4744939" cy="534292"/>
          </a:xfrm>
          <a:prstGeom prst="rect">
            <a:avLst/>
          </a:prstGeom>
        </p:spPr>
        <p:txBody>
          <a:bodyPr lIns="0" tIns="0" rIns="0" bIns="0" rtlCol="0" anchor="t">
            <a:spAutoFit/>
          </a:bodyPr>
          <a:lstStyle/>
          <a:p>
            <a:pPr algn="r">
              <a:lnSpc>
                <a:spcPts val="3500"/>
              </a:lnSpc>
            </a:pPr>
            <a:r>
              <a:rPr lang="en-US" sz="2187">
                <a:solidFill>
                  <a:srgbClr val="443728"/>
                </a:solidFill>
                <a:latin typeface="Open Sans"/>
                <a:ea typeface="Open Sans"/>
                <a:cs typeface="Open Sans"/>
                <a:sym typeface="Open Sans"/>
              </a:rPr>
              <a:t>Audio, Text, Image + DNN</a:t>
            </a:r>
          </a:p>
        </p:txBody>
      </p:sp>
      <p:grpSp>
        <p:nvGrpSpPr>
          <p:cNvPr id="39" name="Group 39"/>
          <p:cNvGrpSpPr>
            <a:grpSpLocks noChangeAspect="1"/>
          </p:cNvGrpSpPr>
          <p:nvPr/>
        </p:nvGrpSpPr>
        <p:grpSpPr>
          <a:xfrm>
            <a:off x="6287095" y="3869085"/>
            <a:ext cx="5713810" cy="5713810"/>
            <a:chOff x="0" y="0"/>
            <a:chExt cx="7618413" cy="7618413"/>
          </a:xfrm>
        </p:grpSpPr>
        <p:sp>
          <p:nvSpPr>
            <p:cNvPr id="40" name="Freeform 40" descr="preencoded.png"/>
            <p:cNvSpPr/>
            <p:nvPr/>
          </p:nvSpPr>
          <p:spPr>
            <a:xfrm>
              <a:off x="0" y="0"/>
              <a:ext cx="7618476" cy="7618476"/>
            </a:xfrm>
            <a:custGeom>
              <a:avLst/>
              <a:gdLst/>
              <a:ahLst/>
              <a:cxnLst/>
              <a:rect l="l" t="t" r="r" b="b"/>
              <a:pathLst>
                <a:path w="7618476" h="7618476">
                  <a:moveTo>
                    <a:pt x="0" y="0"/>
                  </a:moveTo>
                  <a:lnTo>
                    <a:pt x="7618476" y="0"/>
                  </a:lnTo>
                  <a:lnTo>
                    <a:pt x="7618476" y="7618476"/>
                  </a:lnTo>
                  <a:lnTo>
                    <a:pt x="0" y="7618476"/>
                  </a:lnTo>
                  <a:lnTo>
                    <a:pt x="0" y="0"/>
                  </a:lnTo>
                  <a:close/>
                </a:path>
              </a:pathLst>
            </a:custGeom>
            <a:blipFill>
              <a:blip r:embed="rId13"/>
              <a:stretch>
                <a:fillRect/>
              </a:stretch>
            </a:blipFill>
          </p:spPr>
        </p:sp>
      </p:grpSp>
      <p:grpSp>
        <p:nvGrpSpPr>
          <p:cNvPr id="41" name="Group 41"/>
          <p:cNvGrpSpPr>
            <a:grpSpLocks noChangeAspect="1"/>
          </p:cNvGrpSpPr>
          <p:nvPr/>
        </p:nvGrpSpPr>
        <p:grpSpPr>
          <a:xfrm>
            <a:off x="6934200" y="6463754"/>
            <a:ext cx="419546" cy="524470"/>
            <a:chOff x="0" y="0"/>
            <a:chExt cx="559395" cy="699293"/>
          </a:xfrm>
        </p:grpSpPr>
        <p:sp>
          <p:nvSpPr>
            <p:cNvPr id="42" name="Freeform 42" descr="preencoded.png"/>
            <p:cNvSpPr/>
            <p:nvPr/>
          </p:nvSpPr>
          <p:spPr>
            <a:xfrm>
              <a:off x="0" y="0"/>
              <a:ext cx="559435" cy="699262"/>
            </a:xfrm>
            <a:custGeom>
              <a:avLst/>
              <a:gdLst/>
              <a:ahLst/>
              <a:cxnLst/>
              <a:rect l="l" t="t" r="r" b="b"/>
              <a:pathLst>
                <a:path w="559435" h="699262">
                  <a:moveTo>
                    <a:pt x="0" y="0"/>
                  </a:moveTo>
                  <a:lnTo>
                    <a:pt x="559435" y="0"/>
                  </a:lnTo>
                  <a:lnTo>
                    <a:pt x="559435" y="699262"/>
                  </a:lnTo>
                  <a:lnTo>
                    <a:pt x="0" y="699262"/>
                  </a:lnTo>
                  <a:lnTo>
                    <a:pt x="0" y="0"/>
                  </a:lnTo>
                  <a:close/>
                </a:path>
              </a:pathLst>
            </a:custGeom>
            <a:blipFill>
              <a:blip r:embed="rId14"/>
              <a:stretch>
                <a:fillRect l="-3" r="3" b="-4"/>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87475" y="514719"/>
            <a:ext cx="8124676" cy="746820"/>
          </a:xfrm>
          <a:prstGeom prst="rect">
            <a:avLst/>
          </a:prstGeom>
        </p:spPr>
        <p:txBody>
          <a:bodyPr lIns="0" tIns="0" rIns="0" bIns="0" rtlCol="0" anchor="t">
            <a:spAutoFit/>
          </a:bodyPr>
          <a:lstStyle/>
          <a:p>
            <a:pPr algn="l">
              <a:lnSpc>
                <a:spcPts val="5562"/>
              </a:lnSpc>
            </a:pPr>
            <a:r>
              <a:rPr lang="en-US" sz="4437" b="1" dirty="0">
                <a:solidFill>
                  <a:srgbClr val="443728"/>
                </a:solidFill>
                <a:latin typeface="Crimson Pro Bold"/>
                <a:ea typeface="Crimson Pro Bold"/>
                <a:cs typeface="Crimson Pro Bold"/>
                <a:sym typeface="Crimson Pro Bold"/>
              </a:rPr>
              <a:t>Comparing the Core Technologies</a:t>
            </a:r>
          </a:p>
        </p:txBody>
      </p:sp>
      <p:sp>
        <p:nvSpPr>
          <p:cNvPr id="7" name="TextBox 7"/>
          <p:cNvSpPr txBox="1"/>
          <p:nvPr/>
        </p:nvSpPr>
        <p:spPr>
          <a:xfrm>
            <a:off x="992238" y="2107704"/>
            <a:ext cx="16303526"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 comparative overview of the underlying technologies across various research papers highlights their unique contributions to the field of edge-AI healthcare.</a:t>
            </a:r>
          </a:p>
        </p:txBody>
      </p:sp>
      <p:grpSp>
        <p:nvGrpSpPr>
          <p:cNvPr id="8" name="Group 8"/>
          <p:cNvGrpSpPr/>
          <p:nvPr/>
        </p:nvGrpSpPr>
        <p:grpSpPr>
          <a:xfrm>
            <a:off x="987475" y="3150394"/>
            <a:ext cx="16313051" cy="6129338"/>
            <a:chOff x="0" y="0"/>
            <a:chExt cx="21750735" cy="8172450"/>
          </a:xfrm>
        </p:grpSpPr>
        <p:sp>
          <p:nvSpPr>
            <p:cNvPr id="9" name="Freeform 9"/>
            <p:cNvSpPr/>
            <p:nvPr/>
          </p:nvSpPr>
          <p:spPr>
            <a:xfrm>
              <a:off x="0" y="0"/>
              <a:ext cx="21750655" cy="8172450"/>
            </a:xfrm>
            <a:custGeom>
              <a:avLst/>
              <a:gdLst/>
              <a:ahLst/>
              <a:cxnLst/>
              <a:rect l="l" t="t" r="r" b="b"/>
              <a:pathLst>
                <a:path w="21750655" h="8172450">
                  <a:moveTo>
                    <a:pt x="0" y="133350"/>
                  </a:moveTo>
                  <a:cubicBezTo>
                    <a:pt x="0" y="59690"/>
                    <a:pt x="59817" y="0"/>
                    <a:pt x="133477" y="0"/>
                  </a:cubicBezTo>
                  <a:lnTo>
                    <a:pt x="21617178" y="0"/>
                  </a:lnTo>
                  <a:lnTo>
                    <a:pt x="21617178" y="6350"/>
                  </a:lnTo>
                  <a:lnTo>
                    <a:pt x="21617178" y="0"/>
                  </a:lnTo>
                  <a:cubicBezTo>
                    <a:pt x="21690966" y="0"/>
                    <a:pt x="21750655" y="59690"/>
                    <a:pt x="21750655" y="133350"/>
                  </a:cubicBezTo>
                  <a:lnTo>
                    <a:pt x="21744305" y="133350"/>
                  </a:lnTo>
                  <a:lnTo>
                    <a:pt x="21750655" y="133350"/>
                  </a:lnTo>
                  <a:lnTo>
                    <a:pt x="21750655" y="8039100"/>
                  </a:lnTo>
                  <a:lnTo>
                    <a:pt x="21744305" y="8039100"/>
                  </a:lnTo>
                  <a:lnTo>
                    <a:pt x="21750655" y="8039100"/>
                  </a:lnTo>
                  <a:cubicBezTo>
                    <a:pt x="21750655" y="8112760"/>
                    <a:pt x="21690839" y="8172450"/>
                    <a:pt x="21617178" y="8172450"/>
                  </a:cubicBezTo>
                  <a:lnTo>
                    <a:pt x="21617178" y="8166100"/>
                  </a:lnTo>
                  <a:lnTo>
                    <a:pt x="21617178" y="8172450"/>
                  </a:lnTo>
                  <a:lnTo>
                    <a:pt x="133477" y="8172450"/>
                  </a:lnTo>
                  <a:lnTo>
                    <a:pt x="133477" y="8166100"/>
                  </a:lnTo>
                  <a:lnTo>
                    <a:pt x="133477" y="8172450"/>
                  </a:lnTo>
                  <a:cubicBezTo>
                    <a:pt x="59817" y="8172450"/>
                    <a:pt x="0" y="8112760"/>
                    <a:pt x="0" y="8039100"/>
                  </a:cubicBezTo>
                  <a:lnTo>
                    <a:pt x="0" y="133350"/>
                  </a:lnTo>
                  <a:lnTo>
                    <a:pt x="6350" y="133350"/>
                  </a:lnTo>
                  <a:lnTo>
                    <a:pt x="0" y="133350"/>
                  </a:lnTo>
                  <a:moveTo>
                    <a:pt x="12700" y="133350"/>
                  </a:moveTo>
                  <a:lnTo>
                    <a:pt x="12700" y="8039100"/>
                  </a:lnTo>
                  <a:lnTo>
                    <a:pt x="6350" y="8039100"/>
                  </a:lnTo>
                  <a:lnTo>
                    <a:pt x="12700" y="8039100"/>
                  </a:lnTo>
                  <a:cubicBezTo>
                    <a:pt x="12700" y="8105775"/>
                    <a:pt x="66802" y="8159750"/>
                    <a:pt x="133477" y="8159750"/>
                  </a:cubicBezTo>
                  <a:lnTo>
                    <a:pt x="21617178" y="8159750"/>
                  </a:lnTo>
                  <a:cubicBezTo>
                    <a:pt x="21683853" y="8159750"/>
                    <a:pt x="21737955" y="8105648"/>
                    <a:pt x="21737955" y="8039100"/>
                  </a:cubicBezTo>
                  <a:lnTo>
                    <a:pt x="21737955" y="133350"/>
                  </a:lnTo>
                  <a:cubicBezTo>
                    <a:pt x="21737955" y="66675"/>
                    <a:pt x="21683853" y="12700"/>
                    <a:pt x="21617178" y="12700"/>
                  </a:cubicBezTo>
                  <a:lnTo>
                    <a:pt x="133477" y="12700"/>
                  </a:lnTo>
                  <a:lnTo>
                    <a:pt x="133477" y="6350"/>
                  </a:lnTo>
                  <a:lnTo>
                    <a:pt x="133477" y="12700"/>
                  </a:lnTo>
                  <a:cubicBezTo>
                    <a:pt x="66802" y="12700"/>
                    <a:pt x="12700" y="66802"/>
                    <a:pt x="12700" y="133350"/>
                  </a:cubicBezTo>
                  <a:close/>
                </a:path>
              </a:pathLst>
            </a:custGeom>
            <a:solidFill>
              <a:srgbClr val="000000">
                <a:alpha val="392"/>
              </a:srgbClr>
            </a:solidFill>
          </p:spPr>
        </p:sp>
      </p:grpSp>
      <p:grpSp>
        <p:nvGrpSpPr>
          <p:cNvPr id="10" name="Group 10"/>
          <p:cNvGrpSpPr/>
          <p:nvPr/>
        </p:nvGrpSpPr>
        <p:grpSpPr>
          <a:xfrm>
            <a:off x="1001762" y="3164681"/>
            <a:ext cx="16284476" cy="1016794"/>
            <a:chOff x="0" y="0"/>
            <a:chExt cx="21712635" cy="1355725"/>
          </a:xfrm>
        </p:grpSpPr>
        <p:sp>
          <p:nvSpPr>
            <p:cNvPr id="11" name="Freeform 11"/>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12" name="TextBox 12"/>
          <p:cNvSpPr txBox="1"/>
          <p:nvPr/>
        </p:nvSpPr>
        <p:spPr>
          <a:xfrm>
            <a:off x="1229171" y="3243560"/>
            <a:ext cx="2798415"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Problem Addressed</a:t>
            </a:r>
          </a:p>
        </p:txBody>
      </p:sp>
      <p:sp>
        <p:nvSpPr>
          <p:cNvPr id="13" name="TextBox 13"/>
          <p:cNvSpPr txBox="1"/>
          <p:nvPr/>
        </p:nvSpPr>
        <p:spPr>
          <a:xfrm>
            <a:off x="4490740"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Input Modality</a:t>
            </a:r>
          </a:p>
        </p:txBody>
      </p:sp>
      <p:sp>
        <p:nvSpPr>
          <p:cNvPr id="14" name="TextBox 14"/>
          <p:cNvSpPr txBox="1"/>
          <p:nvPr/>
        </p:nvSpPr>
        <p:spPr>
          <a:xfrm>
            <a:off x="7747546"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Processing Unit</a:t>
            </a:r>
          </a:p>
        </p:txBody>
      </p:sp>
      <p:sp>
        <p:nvSpPr>
          <p:cNvPr id="15" name="TextBox 15"/>
          <p:cNvSpPr txBox="1"/>
          <p:nvPr/>
        </p:nvSpPr>
        <p:spPr>
          <a:xfrm>
            <a:off x="11004351" y="3243560"/>
            <a:ext cx="2793652" cy="429518"/>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Hardware</a:t>
            </a:r>
          </a:p>
        </p:txBody>
      </p:sp>
      <p:sp>
        <p:nvSpPr>
          <p:cNvPr id="16" name="TextBox 16"/>
          <p:cNvSpPr txBox="1"/>
          <p:nvPr/>
        </p:nvSpPr>
        <p:spPr>
          <a:xfrm>
            <a:off x="14261158" y="3243560"/>
            <a:ext cx="1165175" cy="792361"/>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Real-time?</a:t>
            </a:r>
          </a:p>
        </p:txBody>
      </p:sp>
      <p:sp>
        <p:nvSpPr>
          <p:cNvPr id="17" name="TextBox 17"/>
          <p:cNvSpPr txBox="1"/>
          <p:nvPr/>
        </p:nvSpPr>
        <p:spPr>
          <a:xfrm>
            <a:off x="15889486" y="3243560"/>
            <a:ext cx="1169937" cy="792361"/>
          </a:xfrm>
          <a:prstGeom prst="rect">
            <a:avLst/>
          </a:prstGeom>
        </p:spPr>
        <p:txBody>
          <a:bodyPr lIns="0" tIns="0" rIns="0" bIns="0" rtlCol="0" anchor="t">
            <a:spAutoFit/>
          </a:bodyPr>
          <a:lstStyle/>
          <a:p>
            <a:pPr algn="l">
              <a:lnSpc>
                <a:spcPts val="2812"/>
              </a:lnSpc>
            </a:pPr>
            <a:r>
              <a:rPr lang="en-US" sz="1750" b="1">
                <a:solidFill>
                  <a:srgbClr val="443728"/>
                </a:solidFill>
                <a:latin typeface="Open Sans Bold"/>
                <a:ea typeface="Open Sans Bold"/>
                <a:cs typeface="Open Sans Bold"/>
                <a:sym typeface="Open Sans Bold"/>
              </a:rPr>
              <a:t>Target Use Case</a:t>
            </a:r>
          </a:p>
        </p:txBody>
      </p:sp>
      <p:grpSp>
        <p:nvGrpSpPr>
          <p:cNvPr id="18" name="Group 18"/>
          <p:cNvGrpSpPr/>
          <p:nvPr/>
        </p:nvGrpSpPr>
        <p:grpSpPr>
          <a:xfrm>
            <a:off x="1001762" y="4181475"/>
            <a:ext cx="16284476" cy="1016794"/>
            <a:chOff x="0" y="0"/>
            <a:chExt cx="21712635" cy="1355725"/>
          </a:xfrm>
        </p:grpSpPr>
        <p:sp>
          <p:nvSpPr>
            <p:cNvPr id="19" name="Freeform 19"/>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20" name="TextBox 20"/>
          <p:cNvSpPr txBox="1"/>
          <p:nvPr/>
        </p:nvSpPr>
        <p:spPr>
          <a:xfrm>
            <a:off x="1229171" y="4260354"/>
            <a:ext cx="2798415"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Breast Cancer</a:t>
            </a:r>
          </a:p>
        </p:txBody>
      </p:sp>
      <p:sp>
        <p:nvSpPr>
          <p:cNvPr id="21" name="TextBox 21"/>
          <p:cNvSpPr txBox="1"/>
          <p:nvPr/>
        </p:nvSpPr>
        <p:spPr>
          <a:xfrm>
            <a:off x="4490740"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Ultrasound</a:t>
            </a:r>
          </a:p>
        </p:txBody>
      </p:sp>
      <p:sp>
        <p:nvSpPr>
          <p:cNvPr id="22" name="TextBox 22"/>
          <p:cNvSpPr txBox="1"/>
          <p:nvPr/>
        </p:nvSpPr>
        <p:spPr>
          <a:xfrm>
            <a:off x="7747546"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CNN</a:t>
            </a:r>
          </a:p>
        </p:txBody>
      </p:sp>
      <p:sp>
        <p:nvSpPr>
          <p:cNvPr id="23" name="TextBox 23"/>
          <p:cNvSpPr txBox="1"/>
          <p:nvPr/>
        </p:nvSpPr>
        <p:spPr>
          <a:xfrm>
            <a:off x="11004351" y="4260354"/>
            <a:ext cx="2793652" cy="429518"/>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24" name="TextBox 24"/>
          <p:cNvSpPr txBox="1"/>
          <p:nvPr/>
        </p:nvSpPr>
        <p:spPr>
          <a:xfrm>
            <a:off x="14261158" y="4260354"/>
            <a:ext cx="1165175" cy="439043"/>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25" name="TextBox 25"/>
          <p:cNvSpPr txBox="1"/>
          <p:nvPr/>
        </p:nvSpPr>
        <p:spPr>
          <a:xfrm>
            <a:off x="15889486" y="4260354"/>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Mobile Clinics</a:t>
            </a:r>
          </a:p>
        </p:txBody>
      </p:sp>
      <p:grpSp>
        <p:nvGrpSpPr>
          <p:cNvPr id="26" name="Group 26"/>
          <p:cNvGrpSpPr/>
          <p:nvPr/>
        </p:nvGrpSpPr>
        <p:grpSpPr>
          <a:xfrm>
            <a:off x="1001762" y="5198269"/>
            <a:ext cx="16284476" cy="1016794"/>
            <a:chOff x="0" y="0"/>
            <a:chExt cx="21712635" cy="1355725"/>
          </a:xfrm>
        </p:grpSpPr>
        <p:sp>
          <p:nvSpPr>
            <p:cNvPr id="27" name="Freeform 27"/>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28" name="TextBox 28"/>
          <p:cNvSpPr txBox="1"/>
          <p:nvPr/>
        </p:nvSpPr>
        <p:spPr>
          <a:xfrm>
            <a:off x="1229171" y="5277147"/>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Heart Sound Seg.</a:t>
            </a:r>
          </a:p>
        </p:txBody>
      </p:sp>
      <p:sp>
        <p:nvSpPr>
          <p:cNvPr id="29" name="TextBox 29"/>
          <p:cNvSpPr txBox="1"/>
          <p:nvPr/>
        </p:nvSpPr>
        <p:spPr>
          <a:xfrm>
            <a:off x="4490740"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PCG Audio</a:t>
            </a:r>
          </a:p>
        </p:txBody>
      </p:sp>
      <p:sp>
        <p:nvSpPr>
          <p:cNvPr id="30" name="TextBox 30"/>
          <p:cNvSpPr txBox="1"/>
          <p:nvPr/>
        </p:nvSpPr>
        <p:spPr>
          <a:xfrm>
            <a:off x="7747546"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DSP Algorithm</a:t>
            </a:r>
          </a:p>
        </p:txBody>
      </p:sp>
      <p:sp>
        <p:nvSpPr>
          <p:cNvPr id="31" name="TextBox 31"/>
          <p:cNvSpPr txBox="1"/>
          <p:nvPr/>
        </p:nvSpPr>
        <p:spPr>
          <a:xfrm>
            <a:off x="11004351" y="5277147"/>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32" name="TextBox 32"/>
          <p:cNvSpPr txBox="1"/>
          <p:nvPr/>
        </p:nvSpPr>
        <p:spPr>
          <a:xfrm>
            <a:off x="14261158" y="5277147"/>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33" name="TextBox 33"/>
          <p:cNvSpPr txBox="1"/>
          <p:nvPr/>
        </p:nvSpPr>
        <p:spPr>
          <a:xfrm>
            <a:off x="15889486" y="5277147"/>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Wearable Devices</a:t>
            </a:r>
          </a:p>
        </p:txBody>
      </p:sp>
      <p:grpSp>
        <p:nvGrpSpPr>
          <p:cNvPr id="34" name="Group 34"/>
          <p:cNvGrpSpPr/>
          <p:nvPr/>
        </p:nvGrpSpPr>
        <p:grpSpPr>
          <a:xfrm>
            <a:off x="1001762" y="6215062"/>
            <a:ext cx="16284476" cy="1016794"/>
            <a:chOff x="0" y="0"/>
            <a:chExt cx="21712635" cy="1355725"/>
          </a:xfrm>
        </p:grpSpPr>
        <p:sp>
          <p:nvSpPr>
            <p:cNvPr id="35" name="Freeform 35"/>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36" name="TextBox 36"/>
          <p:cNvSpPr txBox="1"/>
          <p:nvPr/>
        </p:nvSpPr>
        <p:spPr>
          <a:xfrm>
            <a:off x="1229171" y="6293941"/>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Parkinson's Det.</a:t>
            </a:r>
          </a:p>
        </p:txBody>
      </p:sp>
      <p:sp>
        <p:nvSpPr>
          <p:cNvPr id="37" name="TextBox 37"/>
          <p:cNvSpPr txBox="1"/>
          <p:nvPr/>
        </p:nvSpPr>
        <p:spPr>
          <a:xfrm>
            <a:off x="4490740"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Voice</a:t>
            </a:r>
          </a:p>
        </p:txBody>
      </p:sp>
      <p:sp>
        <p:nvSpPr>
          <p:cNvPr id="38" name="TextBox 38"/>
          <p:cNvSpPr txBox="1"/>
          <p:nvPr/>
        </p:nvSpPr>
        <p:spPr>
          <a:xfrm>
            <a:off x="7747546"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ML Model</a:t>
            </a:r>
          </a:p>
        </p:txBody>
      </p:sp>
      <p:sp>
        <p:nvSpPr>
          <p:cNvPr id="39" name="TextBox 39"/>
          <p:cNvSpPr txBox="1"/>
          <p:nvPr/>
        </p:nvSpPr>
        <p:spPr>
          <a:xfrm>
            <a:off x="11004351" y="6293941"/>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Android/Edge</a:t>
            </a:r>
          </a:p>
        </p:txBody>
      </p:sp>
      <p:sp>
        <p:nvSpPr>
          <p:cNvPr id="40" name="TextBox 40"/>
          <p:cNvSpPr txBox="1"/>
          <p:nvPr/>
        </p:nvSpPr>
        <p:spPr>
          <a:xfrm>
            <a:off x="14261158" y="6293941"/>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41" name="TextBox 41"/>
          <p:cNvSpPr txBox="1"/>
          <p:nvPr/>
        </p:nvSpPr>
        <p:spPr>
          <a:xfrm>
            <a:off x="15889486" y="6293941"/>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Home Monitoring</a:t>
            </a:r>
          </a:p>
        </p:txBody>
      </p:sp>
      <p:grpSp>
        <p:nvGrpSpPr>
          <p:cNvPr id="42" name="Group 42"/>
          <p:cNvGrpSpPr/>
          <p:nvPr/>
        </p:nvGrpSpPr>
        <p:grpSpPr>
          <a:xfrm>
            <a:off x="1001762" y="7231856"/>
            <a:ext cx="16284476" cy="1016794"/>
            <a:chOff x="0" y="0"/>
            <a:chExt cx="21712635" cy="1355725"/>
          </a:xfrm>
        </p:grpSpPr>
        <p:sp>
          <p:nvSpPr>
            <p:cNvPr id="43" name="Freeform 43"/>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FFFFFF">
                <a:alpha val="0"/>
              </a:srgbClr>
            </a:solidFill>
          </p:spPr>
        </p:sp>
      </p:grpSp>
      <p:sp>
        <p:nvSpPr>
          <p:cNvPr id="44" name="TextBox 44"/>
          <p:cNvSpPr txBox="1"/>
          <p:nvPr/>
        </p:nvSpPr>
        <p:spPr>
          <a:xfrm>
            <a:off x="1229171" y="7310735"/>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Handheld Ultrasound</a:t>
            </a:r>
          </a:p>
        </p:txBody>
      </p:sp>
      <p:sp>
        <p:nvSpPr>
          <p:cNvPr id="45" name="TextBox 45"/>
          <p:cNvSpPr txBox="1"/>
          <p:nvPr/>
        </p:nvSpPr>
        <p:spPr>
          <a:xfrm>
            <a:off x="4490740"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Ultrasound</a:t>
            </a:r>
          </a:p>
        </p:txBody>
      </p:sp>
      <p:sp>
        <p:nvSpPr>
          <p:cNvPr id="46" name="TextBox 46"/>
          <p:cNvSpPr txBox="1"/>
          <p:nvPr/>
        </p:nvSpPr>
        <p:spPr>
          <a:xfrm>
            <a:off x="7747546"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SAI (AI)</a:t>
            </a:r>
          </a:p>
        </p:txBody>
      </p:sp>
      <p:sp>
        <p:nvSpPr>
          <p:cNvPr id="47" name="TextBox 47"/>
          <p:cNvSpPr txBox="1"/>
          <p:nvPr/>
        </p:nvSpPr>
        <p:spPr>
          <a:xfrm>
            <a:off x="11004351" y="7310735"/>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FPGA</a:t>
            </a:r>
          </a:p>
        </p:txBody>
      </p:sp>
      <p:sp>
        <p:nvSpPr>
          <p:cNvPr id="48" name="TextBox 48"/>
          <p:cNvSpPr txBox="1"/>
          <p:nvPr/>
        </p:nvSpPr>
        <p:spPr>
          <a:xfrm>
            <a:off x="14261158" y="7310735"/>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49" name="TextBox 49"/>
          <p:cNvSpPr txBox="1"/>
          <p:nvPr/>
        </p:nvSpPr>
        <p:spPr>
          <a:xfrm>
            <a:off x="15889486" y="7310735"/>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Rural Areas</a:t>
            </a:r>
          </a:p>
        </p:txBody>
      </p:sp>
      <p:grpSp>
        <p:nvGrpSpPr>
          <p:cNvPr id="50" name="Group 50"/>
          <p:cNvGrpSpPr/>
          <p:nvPr/>
        </p:nvGrpSpPr>
        <p:grpSpPr>
          <a:xfrm>
            <a:off x="1001762" y="8248650"/>
            <a:ext cx="16284476" cy="1016794"/>
            <a:chOff x="0" y="0"/>
            <a:chExt cx="21712635" cy="1355725"/>
          </a:xfrm>
        </p:grpSpPr>
        <p:sp>
          <p:nvSpPr>
            <p:cNvPr id="51" name="Freeform 51"/>
            <p:cNvSpPr/>
            <p:nvPr/>
          </p:nvSpPr>
          <p:spPr>
            <a:xfrm>
              <a:off x="0" y="0"/>
              <a:ext cx="21712682" cy="1355725"/>
            </a:xfrm>
            <a:custGeom>
              <a:avLst/>
              <a:gdLst/>
              <a:ahLst/>
              <a:cxnLst/>
              <a:rect l="l" t="t" r="r" b="b"/>
              <a:pathLst>
                <a:path w="21712682" h="1355725">
                  <a:moveTo>
                    <a:pt x="0" y="0"/>
                  </a:moveTo>
                  <a:lnTo>
                    <a:pt x="21712682" y="0"/>
                  </a:lnTo>
                  <a:lnTo>
                    <a:pt x="21712682" y="1355725"/>
                  </a:lnTo>
                  <a:lnTo>
                    <a:pt x="0" y="1355725"/>
                  </a:lnTo>
                  <a:close/>
                </a:path>
              </a:pathLst>
            </a:custGeom>
            <a:solidFill>
              <a:srgbClr val="000000">
                <a:alpha val="0"/>
              </a:srgbClr>
            </a:solidFill>
          </p:spPr>
        </p:sp>
      </p:grpSp>
      <p:sp>
        <p:nvSpPr>
          <p:cNvPr id="52" name="TextBox 52"/>
          <p:cNvSpPr txBox="1"/>
          <p:nvPr/>
        </p:nvSpPr>
        <p:spPr>
          <a:xfrm>
            <a:off x="1229171" y="8327529"/>
            <a:ext cx="2798415"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Multimodal IoMT</a:t>
            </a:r>
          </a:p>
        </p:txBody>
      </p:sp>
      <p:sp>
        <p:nvSpPr>
          <p:cNvPr id="53" name="TextBox 53"/>
          <p:cNvSpPr txBox="1"/>
          <p:nvPr/>
        </p:nvSpPr>
        <p:spPr>
          <a:xfrm>
            <a:off x="4490740"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Audio, Text, Image</a:t>
            </a:r>
          </a:p>
        </p:txBody>
      </p:sp>
      <p:sp>
        <p:nvSpPr>
          <p:cNvPr id="54" name="TextBox 54"/>
          <p:cNvSpPr txBox="1"/>
          <p:nvPr/>
        </p:nvSpPr>
        <p:spPr>
          <a:xfrm>
            <a:off x="7747546"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DNN</a:t>
            </a:r>
          </a:p>
        </p:txBody>
      </p:sp>
      <p:sp>
        <p:nvSpPr>
          <p:cNvPr id="55" name="TextBox 55"/>
          <p:cNvSpPr txBox="1"/>
          <p:nvPr/>
        </p:nvSpPr>
        <p:spPr>
          <a:xfrm>
            <a:off x="11004351" y="8327529"/>
            <a:ext cx="2793652" cy="429517"/>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SoC (System on Chip)</a:t>
            </a:r>
          </a:p>
        </p:txBody>
      </p:sp>
      <p:sp>
        <p:nvSpPr>
          <p:cNvPr id="56" name="TextBox 56"/>
          <p:cNvSpPr txBox="1"/>
          <p:nvPr/>
        </p:nvSpPr>
        <p:spPr>
          <a:xfrm>
            <a:off x="14261158" y="8327529"/>
            <a:ext cx="1165175" cy="439042"/>
          </a:xfrm>
          <a:prstGeom prst="rect">
            <a:avLst/>
          </a:prstGeom>
        </p:spPr>
        <p:txBody>
          <a:bodyPr lIns="0" tIns="0" rIns="0" bIns="0" rtlCol="0" anchor="t">
            <a:spAutoFit/>
          </a:bodyPr>
          <a:lstStyle/>
          <a:p>
            <a:pPr algn="l">
              <a:lnSpc>
                <a:spcPts val="2812"/>
              </a:lnSpc>
            </a:pPr>
            <a:r>
              <a:rPr lang="en-US" sz="1750">
                <a:solidFill>
                  <a:srgbClr val="000000"/>
                </a:solidFill>
                <a:latin typeface="Open Sans"/>
                <a:ea typeface="Open Sans"/>
                <a:cs typeface="Open Sans"/>
                <a:sym typeface="Open Sans"/>
              </a:rPr>
              <a:t>✅</a:t>
            </a:r>
          </a:p>
        </p:txBody>
      </p:sp>
      <p:sp>
        <p:nvSpPr>
          <p:cNvPr id="57" name="TextBox 57"/>
          <p:cNvSpPr txBox="1"/>
          <p:nvPr/>
        </p:nvSpPr>
        <p:spPr>
          <a:xfrm>
            <a:off x="15889486" y="8327529"/>
            <a:ext cx="1169937" cy="792361"/>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Remote Diagnosis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865435"/>
            <a:ext cx="10809386" cy="933599"/>
          </a:xfrm>
          <a:prstGeom prst="rect">
            <a:avLst/>
          </a:prstGeom>
        </p:spPr>
        <p:txBody>
          <a:bodyPr lIns="0" tIns="0" rIns="0" bIns="0" rtlCol="0" anchor="t">
            <a:spAutoFit/>
          </a:bodyPr>
          <a:lstStyle/>
          <a:p>
            <a:pPr algn="l">
              <a:lnSpc>
                <a:spcPts val="6937"/>
              </a:lnSpc>
            </a:pPr>
            <a:r>
              <a:rPr lang="en-US" sz="5562" b="1">
                <a:solidFill>
                  <a:srgbClr val="443728"/>
                </a:solidFill>
                <a:latin typeface="Crimson Pro Bold"/>
                <a:ea typeface="Crimson Pro Bold"/>
                <a:cs typeface="Crimson Pro Bold"/>
                <a:sym typeface="Crimson Pro Bold"/>
              </a:rPr>
              <a:t>Typical Edge-AI Healthcare Pipeline</a:t>
            </a:r>
          </a:p>
        </p:txBody>
      </p:sp>
      <p:sp>
        <p:nvSpPr>
          <p:cNvPr id="7" name="TextBox 7"/>
          <p:cNvSpPr txBox="1"/>
          <p:nvPr/>
        </p:nvSpPr>
        <p:spPr>
          <a:xfrm>
            <a:off x="992238" y="2280345"/>
            <a:ext cx="16303526" cy="992981"/>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This generalized pipeline illustrates how various medical data modalities are processed from sensor input to intelligent output, leveraging edge AI and FPGA capabilities for efficient and timely diagnostics.</a:t>
            </a:r>
          </a:p>
        </p:txBody>
      </p:sp>
      <p:grpSp>
        <p:nvGrpSpPr>
          <p:cNvPr id="8" name="Group 8"/>
          <p:cNvGrpSpPr/>
          <p:nvPr/>
        </p:nvGrpSpPr>
        <p:grpSpPr>
          <a:xfrm>
            <a:off x="992238" y="4017466"/>
            <a:ext cx="5245447" cy="2550616"/>
            <a:chOff x="0" y="0"/>
            <a:chExt cx="6993930" cy="3400822"/>
          </a:xfrm>
        </p:grpSpPr>
        <p:sp>
          <p:nvSpPr>
            <p:cNvPr id="9" name="Freeform 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10" name="Group 10"/>
          <p:cNvGrpSpPr/>
          <p:nvPr/>
        </p:nvGrpSpPr>
        <p:grpSpPr>
          <a:xfrm>
            <a:off x="992238" y="3979366"/>
            <a:ext cx="5245447" cy="152400"/>
            <a:chOff x="0" y="0"/>
            <a:chExt cx="6993930" cy="203200"/>
          </a:xfrm>
        </p:grpSpPr>
        <p:sp>
          <p:nvSpPr>
            <p:cNvPr id="11" name="Freeform 1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12" name="Group 12"/>
          <p:cNvGrpSpPr/>
          <p:nvPr/>
        </p:nvGrpSpPr>
        <p:grpSpPr>
          <a:xfrm>
            <a:off x="3189610" y="3592265"/>
            <a:ext cx="850552" cy="850552"/>
            <a:chOff x="0" y="0"/>
            <a:chExt cx="1134070" cy="1134070"/>
          </a:xfrm>
        </p:grpSpPr>
        <p:sp>
          <p:nvSpPr>
            <p:cNvPr id="13" name="Freeform 1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14" name="Group 14"/>
          <p:cNvGrpSpPr>
            <a:grpSpLocks noChangeAspect="1"/>
          </p:cNvGrpSpPr>
          <p:nvPr/>
        </p:nvGrpSpPr>
        <p:grpSpPr>
          <a:xfrm>
            <a:off x="3444701" y="3804940"/>
            <a:ext cx="340221" cy="425203"/>
            <a:chOff x="0" y="0"/>
            <a:chExt cx="453628" cy="566937"/>
          </a:xfrm>
        </p:grpSpPr>
        <p:sp>
          <p:nvSpPr>
            <p:cNvPr id="15" name="Freeform 1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3"/>
              <a:stretch>
                <a:fillRect t="-8" r="3" b="-10"/>
              </a:stretch>
            </a:blipFill>
          </p:spPr>
        </p:sp>
      </p:grpSp>
      <p:sp>
        <p:nvSpPr>
          <p:cNvPr id="16" name="TextBox 16"/>
          <p:cNvSpPr txBox="1"/>
          <p:nvPr/>
        </p:nvSpPr>
        <p:spPr>
          <a:xfrm>
            <a:off x="1842939" y="4697611"/>
            <a:ext cx="3544044"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Sensor/Input</a:t>
            </a:r>
          </a:p>
        </p:txBody>
      </p:sp>
      <p:sp>
        <p:nvSpPr>
          <p:cNvPr id="17" name="TextBox 17"/>
          <p:cNvSpPr txBox="1"/>
          <p:nvPr/>
        </p:nvSpPr>
        <p:spPr>
          <a:xfrm>
            <a:off x="1313855" y="5253484"/>
            <a:ext cx="4602212"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Voice, Ultrasound, PCG</a:t>
            </a:r>
          </a:p>
        </p:txBody>
      </p:sp>
      <p:grpSp>
        <p:nvGrpSpPr>
          <p:cNvPr id="18" name="Group 18"/>
          <p:cNvGrpSpPr/>
          <p:nvPr/>
        </p:nvGrpSpPr>
        <p:grpSpPr>
          <a:xfrm>
            <a:off x="6521202" y="4017466"/>
            <a:ext cx="5245447" cy="2550616"/>
            <a:chOff x="0" y="0"/>
            <a:chExt cx="6993930" cy="3400822"/>
          </a:xfrm>
        </p:grpSpPr>
        <p:sp>
          <p:nvSpPr>
            <p:cNvPr id="19" name="Freeform 1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20" name="Group 20"/>
          <p:cNvGrpSpPr/>
          <p:nvPr/>
        </p:nvGrpSpPr>
        <p:grpSpPr>
          <a:xfrm>
            <a:off x="6521202" y="3979366"/>
            <a:ext cx="5245447" cy="152400"/>
            <a:chOff x="0" y="0"/>
            <a:chExt cx="6993930" cy="203200"/>
          </a:xfrm>
        </p:grpSpPr>
        <p:sp>
          <p:nvSpPr>
            <p:cNvPr id="21" name="Freeform 2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22" name="Group 22"/>
          <p:cNvGrpSpPr/>
          <p:nvPr/>
        </p:nvGrpSpPr>
        <p:grpSpPr>
          <a:xfrm>
            <a:off x="8718575" y="3592265"/>
            <a:ext cx="850552" cy="850552"/>
            <a:chOff x="0" y="0"/>
            <a:chExt cx="1134070" cy="1134070"/>
          </a:xfrm>
        </p:grpSpPr>
        <p:sp>
          <p:nvSpPr>
            <p:cNvPr id="23" name="Freeform 2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24" name="Group 24"/>
          <p:cNvGrpSpPr>
            <a:grpSpLocks noChangeAspect="1"/>
          </p:cNvGrpSpPr>
          <p:nvPr/>
        </p:nvGrpSpPr>
        <p:grpSpPr>
          <a:xfrm>
            <a:off x="8973666" y="3804940"/>
            <a:ext cx="340221" cy="425203"/>
            <a:chOff x="0" y="0"/>
            <a:chExt cx="453628" cy="566937"/>
          </a:xfrm>
        </p:grpSpPr>
        <p:sp>
          <p:nvSpPr>
            <p:cNvPr id="25" name="Freeform 2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4"/>
              <a:stretch>
                <a:fillRect t="-8" r="3" b="-10"/>
              </a:stretch>
            </a:blipFill>
          </p:spPr>
        </p:sp>
      </p:grpSp>
      <p:sp>
        <p:nvSpPr>
          <p:cNvPr id="26" name="TextBox 26"/>
          <p:cNvSpPr txBox="1"/>
          <p:nvPr/>
        </p:nvSpPr>
        <p:spPr>
          <a:xfrm>
            <a:off x="7371904" y="4697611"/>
            <a:ext cx="3544044"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Preprocessing on FPGA</a:t>
            </a:r>
          </a:p>
        </p:txBody>
      </p:sp>
      <p:sp>
        <p:nvSpPr>
          <p:cNvPr id="27" name="TextBox 27"/>
          <p:cNvSpPr txBox="1"/>
          <p:nvPr/>
        </p:nvSpPr>
        <p:spPr>
          <a:xfrm>
            <a:off x="6842820" y="5253484"/>
            <a:ext cx="4602212" cy="992981"/>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Noise reduction, feature extraction</a:t>
            </a:r>
          </a:p>
        </p:txBody>
      </p:sp>
      <p:grpSp>
        <p:nvGrpSpPr>
          <p:cNvPr id="28" name="Group 28"/>
          <p:cNvGrpSpPr/>
          <p:nvPr/>
        </p:nvGrpSpPr>
        <p:grpSpPr>
          <a:xfrm>
            <a:off x="12050166" y="4017466"/>
            <a:ext cx="5245447" cy="2550616"/>
            <a:chOff x="0" y="0"/>
            <a:chExt cx="6993930" cy="3400822"/>
          </a:xfrm>
        </p:grpSpPr>
        <p:sp>
          <p:nvSpPr>
            <p:cNvPr id="29" name="Freeform 29"/>
            <p:cNvSpPr/>
            <p:nvPr/>
          </p:nvSpPr>
          <p:spPr>
            <a:xfrm>
              <a:off x="0" y="0"/>
              <a:ext cx="6993890" cy="3400806"/>
            </a:xfrm>
            <a:custGeom>
              <a:avLst/>
              <a:gdLst/>
              <a:ahLst/>
              <a:cxnLst/>
              <a:rect l="l" t="t" r="r" b="b"/>
              <a:pathLst>
                <a:path w="6993890" h="3400806">
                  <a:moveTo>
                    <a:pt x="0" y="243840"/>
                  </a:moveTo>
                  <a:cubicBezTo>
                    <a:pt x="0" y="109220"/>
                    <a:pt x="109220" y="0"/>
                    <a:pt x="243840" y="0"/>
                  </a:cubicBezTo>
                  <a:lnTo>
                    <a:pt x="6750050" y="0"/>
                  </a:lnTo>
                  <a:cubicBezTo>
                    <a:pt x="6884670" y="0"/>
                    <a:pt x="6993890" y="109220"/>
                    <a:pt x="6993890" y="243840"/>
                  </a:cubicBezTo>
                  <a:lnTo>
                    <a:pt x="6993890" y="3156966"/>
                  </a:lnTo>
                  <a:cubicBezTo>
                    <a:pt x="6993890" y="3291586"/>
                    <a:pt x="6884670" y="3400806"/>
                    <a:pt x="6750050" y="3400806"/>
                  </a:cubicBezTo>
                  <a:lnTo>
                    <a:pt x="243840" y="3400806"/>
                  </a:lnTo>
                  <a:cubicBezTo>
                    <a:pt x="109220" y="3400806"/>
                    <a:pt x="0" y="3291586"/>
                    <a:pt x="0" y="3156966"/>
                  </a:cubicBezTo>
                  <a:close/>
                </a:path>
              </a:pathLst>
            </a:custGeom>
            <a:solidFill>
              <a:srgbClr val="FFFCFA"/>
            </a:solidFill>
          </p:spPr>
        </p:sp>
      </p:grpSp>
      <p:grpSp>
        <p:nvGrpSpPr>
          <p:cNvPr id="30" name="Group 30"/>
          <p:cNvGrpSpPr/>
          <p:nvPr/>
        </p:nvGrpSpPr>
        <p:grpSpPr>
          <a:xfrm>
            <a:off x="12050166" y="3979366"/>
            <a:ext cx="5245447" cy="152400"/>
            <a:chOff x="0" y="0"/>
            <a:chExt cx="6993930" cy="203200"/>
          </a:xfrm>
        </p:grpSpPr>
        <p:sp>
          <p:nvSpPr>
            <p:cNvPr id="31" name="Freeform 31"/>
            <p:cNvSpPr/>
            <p:nvPr/>
          </p:nvSpPr>
          <p:spPr>
            <a:xfrm>
              <a:off x="0" y="0"/>
              <a:ext cx="6993890" cy="203200"/>
            </a:xfrm>
            <a:custGeom>
              <a:avLst/>
              <a:gdLst/>
              <a:ahLst/>
              <a:cxnLst/>
              <a:rect l="l" t="t" r="r" b="b"/>
              <a:pathLst>
                <a:path w="6993890" h="203200">
                  <a:moveTo>
                    <a:pt x="0" y="101600"/>
                  </a:moveTo>
                  <a:cubicBezTo>
                    <a:pt x="0" y="45466"/>
                    <a:pt x="45466" y="0"/>
                    <a:pt x="101600" y="0"/>
                  </a:cubicBezTo>
                  <a:lnTo>
                    <a:pt x="6892290" y="0"/>
                  </a:lnTo>
                  <a:cubicBezTo>
                    <a:pt x="6948424" y="0"/>
                    <a:pt x="6993890" y="45466"/>
                    <a:pt x="6993890" y="101600"/>
                  </a:cubicBezTo>
                  <a:cubicBezTo>
                    <a:pt x="6993890" y="157734"/>
                    <a:pt x="6948424" y="203200"/>
                    <a:pt x="6892290" y="203200"/>
                  </a:cubicBezTo>
                  <a:lnTo>
                    <a:pt x="101600" y="203200"/>
                  </a:lnTo>
                  <a:cubicBezTo>
                    <a:pt x="45466" y="203200"/>
                    <a:pt x="0" y="157734"/>
                    <a:pt x="0" y="101600"/>
                  </a:cubicBezTo>
                  <a:close/>
                </a:path>
              </a:pathLst>
            </a:custGeom>
            <a:solidFill>
              <a:srgbClr val="835E54"/>
            </a:solidFill>
          </p:spPr>
        </p:sp>
      </p:grpSp>
      <p:grpSp>
        <p:nvGrpSpPr>
          <p:cNvPr id="32" name="Group 32"/>
          <p:cNvGrpSpPr/>
          <p:nvPr/>
        </p:nvGrpSpPr>
        <p:grpSpPr>
          <a:xfrm>
            <a:off x="14247540" y="3592265"/>
            <a:ext cx="850553" cy="850552"/>
            <a:chOff x="0" y="0"/>
            <a:chExt cx="1134070" cy="1134070"/>
          </a:xfrm>
        </p:grpSpPr>
        <p:sp>
          <p:nvSpPr>
            <p:cNvPr id="33" name="Freeform 3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34" name="Group 34"/>
          <p:cNvGrpSpPr>
            <a:grpSpLocks noChangeAspect="1"/>
          </p:cNvGrpSpPr>
          <p:nvPr/>
        </p:nvGrpSpPr>
        <p:grpSpPr>
          <a:xfrm>
            <a:off x="14502631" y="3804940"/>
            <a:ext cx="340221" cy="425203"/>
            <a:chOff x="0" y="0"/>
            <a:chExt cx="453628" cy="566937"/>
          </a:xfrm>
        </p:grpSpPr>
        <p:sp>
          <p:nvSpPr>
            <p:cNvPr id="35" name="Freeform 35"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5"/>
              <a:stretch>
                <a:fillRect t="-8" r="3" b="-10"/>
              </a:stretch>
            </a:blipFill>
          </p:spPr>
        </p:sp>
      </p:grpSp>
      <p:sp>
        <p:nvSpPr>
          <p:cNvPr id="36" name="TextBox 36"/>
          <p:cNvSpPr txBox="1"/>
          <p:nvPr/>
        </p:nvSpPr>
        <p:spPr>
          <a:xfrm>
            <a:off x="12900869" y="4697611"/>
            <a:ext cx="3544044"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CNN / ML Model</a:t>
            </a:r>
          </a:p>
        </p:txBody>
      </p:sp>
      <p:sp>
        <p:nvSpPr>
          <p:cNvPr id="37" name="TextBox 37"/>
          <p:cNvSpPr txBox="1"/>
          <p:nvPr/>
        </p:nvSpPr>
        <p:spPr>
          <a:xfrm>
            <a:off x="12371784" y="5253484"/>
            <a:ext cx="4602213"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On-device inference</a:t>
            </a:r>
          </a:p>
        </p:txBody>
      </p:sp>
      <p:grpSp>
        <p:nvGrpSpPr>
          <p:cNvPr id="38" name="Group 38"/>
          <p:cNvGrpSpPr/>
          <p:nvPr/>
        </p:nvGrpSpPr>
        <p:grpSpPr>
          <a:xfrm>
            <a:off x="992238" y="7276802"/>
            <a:ext cx="8009930" cy="2096989"/>
            <a:chOff x="0" y="0"/>
            <a:chExt cx="10679907" cy="2795985"/>
          </a:xfrm>
        </p:grpSpPr>
        <p:sp>
          <p:nvSpPr>
            <p:cNvPr id="39" name="Freeform 39"/>
            <p:cNvSpPr/>
            <p:nvPr/>
          </p:nvSpPr>
          <p:spPr>
            <a:xfrm>
              <a:off x="0" y="0"/>
              <a:ext cx="10679938" cy="2796032"/>
            </a:xfrm>
            <a:custGeom>
              <a:avLst/>
              <a:gdLst/>
              <a:ahLst/>
              <a:cxnLst/>
              <a:rect l="l" t="t" r="r" b="b"/>
              <a:pathLst>
                <a:path w="10679938" h="2796032">
                  <a:moveTo>
                    <a:pt x="0" y="243840"/>
                  </a:moveTo>
                  <a:cubicBezTo>
                    <a:pt x="0" y="109220"/>
                    <a:pt x="109220" y="0"/>
                    <a:pt x="243840" y="0"/>
                  </a:cubicBezTo>
                  <a:lnTo>
                    <a:pt x="10436098" y="0"/>
                  </a:lnTo>
                  <a:cubicBezTo>
                    <a:pt x="10570718" y="0"/>
                    <a:pt x="10679938" y="109220"/>
                    <a:pt x="10679938" y="243840"/>
                  </a:cubicBezTo>
                  <a:lnTo>
                    <a:pt x="10679938" y="2552192"/>
                  </a:lnTo>
                  <a:cubicBezTo>
                    <a:pt x="10679938" y="2686812"/>
                    <a:pt x="10570718" y="2796032"/>
                    <a:pt x="10436098" y="2796032"/>
                  </a:cubicBezTo>
                  <a:lnTo>
                    <a:pt x="243840" y="2796032"/>
                  </a:lnTo>
                  <a:cubicBezTo>
                    <a:pt x="109220" y="2796032"/>
                    <a:pt x="0" y="2686812"/>
                    <a:pt x="0" y="2552192"/>
                  </a:cubicBezTo>
                  <a:close/>
                </a:path>
              </a:pathLst>
            </a:custGeom>
            <a:solidFill>
              <a:srgbClr val="FFFCFA"/>
            </a:solidFill>
          </p:spPr>
        </p:sp>
      </p:grpSp>
      <p:grpSp>
        <p:nvGrpSpPr>
          <p:cNvPr id="40" name="Group 40"/>
          <p:cNvGrpSpPr/>
          <p:nvPr/>
        </p:nvGrpSpPr>
        <p:grpSpPr>
          <a:xfrm>
            <a:off x="992238" y="7238702"/>
            <a:ext cx="8009930" cy="152400"/>
            <a:chOff x="0" y="0"/>
            <a:chExt cx="10679907" cy="203200"/>
          </a:xfrm>
        </p:grpSpPr>
        <p:sp>
          <p:nvSpPr>
            <p:cNvPr id="41" name="Freeform 41"/>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835E54"/>
            </a:solidFill>
          </p:spPr>
        </p:sp>
      </p:grpSp>
      <p:grpSp>
        <p:nvGrpSpPr>
          <p:cNvPr id="42" name="Group 42"/>
          <p:cNvGrpSpPr/>
          <p:nvPr/>
        </p:nvGrpSpPr>
        <p:grpSpPr>
          <a:xfrm>
            <a:off x="4571925" y="6851600"/>
            <a:ext cx="850553" cy="850552"/>
            <a:chOff x="0" y="0"/>
            <a:chExt cx="1134070" cy="1134070"/>
          </a:xfrm>
        </p:grpSpPr>
        <p:sp>
          <p:nvSpPr>
            <p:cNvPr id="43" name="Freeform 43"/>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sp>
        <p:nvSpPr>
          <p:cNvPr id="44" name="TextBox 44"/>
          <p:cNvSpPr txBox="1"/>
          <p:nvPr/>
        </p:nvSpPr>
        <p:spPr>
          <a:xfrm>
            <a:off x="4827018" y="6949976"/>
            <a:ext cx="340221" cy="539503"/>
          </a:xfrm>
          <a:prstGeom prst="rect">
            <a:avLst/>
          </a:prstGeom>
        </p:spPr>
        <p:txBody>
          <a:bodyPr lIns="0" tIns="0" rIns="0" bIns="0" rtlCol="0" anchor="t">
            <a:spAutoFit/>
          </a:bodyPr>
          <a:lstStyle/>
          <a:p>
            <a:pPr algn="ctr">
              <a:lnSpc>
                <a:spcPts val="4250"/>
              </a:lnSpc>
            </a:pPr>
            <a:r>
              <a:rPr lang="en-US" sz="2625" b="1">
                <a:solidFill>
                  <a:srgbClr val="FFFFFF"/>
                </a:solidFill>
                <a:latin typeface="Crimson Pro Bold"/>
                <a:ea typeface="Crimson Pro Bold"/>
                <a:cs typeface="Crimson Pro Bold"/>
                <a:sym typeface="Crimson Pro Bold"/>
              </a:rPr>
              <a:t>4</a:t>
            </a:r>
          </a:p>
        </p:txBody>
      </p:sp>
      <p:sp>
        <p:nvSpPr>
          <p:cNvPr id="45" name="TextBox 45"/>
          <p:cNvSpPr txBox="1"/>
          <p:nvPr/>
        </p:nvSpPr>
        <p:spPr>
          <a:xfrm>
            <a:off x="3058120" y="7956946"/>
            <a:ext cx="3878015"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Output to Mobile / Screen</a:t>
            </a:r>
          </a:p>
        </p:txBody>
      </p:sp>
      <p:sp>
        <p:nvSpPr>
          <p:cNvPr id="46" name="TextBox 46"/>
          <p:cNvSpPr txBox="1"/>
          <p:nvPr/>
        </p:nvSpPr>
        <p:spPr>
          <a:xfrm>
            <a:off x="1313855" y="8512820"/>
            <a:ext cx="7366695"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Real-time results</a:t>
            </a:r>
          </a:p>
        </p:txBody>
      </p:sp>
      <p:grpSp>
        <p:nvGrpSpPr>
          <p:cNvPr id="47" name="Group 47"/>
          <p:cNvGrpSpPr/>
          <p:nvPr/>
        </p:nvGrpSpPr>
        <p:grpSpPr>
          <a:xfrm>
            <a:off x="9285685" y="7276802"/>
            <a:ext cx="8009930" cy="2096989"/>
            <a:chOff x="0" y="0"/>
            <a:chExt cx="10679907" cy="2795985"/>
          </a:xfrm>
        </p:grpSpPr>
        <p:sp>
          <p:nvSpPr>
            <p:cNvPr id="48" name="Freeform 48"/>
            <p:cNvSpPr/>
            <p:nvPr/>
          </p:nvSpPr>
          <p:spPr>
            <a:xfrm>
              <a:off x="0" y="0"/>
              <a:ext cx="10679938" cy="2796032"/>
            </a:xfrm>
            <a:custGeom>
              <a:avLst/>
              <a:gdLst/>
              <a:ahLst/>
              <a:cxnLst/>
              <a:rect l="l" t="t" r="r" b="b"/>
              <a:pathLst>
                <a:path w="10679938" h="2796032">
                  <a:moveTo>
                    <a:pt x="0" y="243840"/>
                  </a:moveTo>
                  <a:cubicBezTo>
                    <a:pt x="0" y="109220"/>
                    <a:pt x="109220" y="0"/>
                    <a:pt x="243840" y="0"/>
                  </a:cubicBezTo>
                  <a:lnTo>
                    <a:pt x="10436098" y="0"/>
                  </a:lnTo>
                  <a:cubicBezTo>
                    <a:pt x="10570718" y="0"/>
                    <a:pt x="10679938" y="109220"/>
                    <a:pt x="10679938" y="243840"/>
                  </a:cubicBezTo>
                  <a:lnTo>
                    <a:pt x="10679938" y="2552192"/>
                  </a:lnTo>
                  <a:cubicBezTo>
                    <a:pt x="10679938" y="2686812"/>
                    <a:pt x="10570718" y="2796032"/>
                    <a:pt x="10436098" y="2796032"/>
                  </a:cubicBezTo>
                  <a:lnTo>
                    <a:pt x="243840" y="2796032"/>
                  </a:lnTo>
                  <a:cubicBezTo>
                    <a:pt x="109220" y="2796032"/>
                    <a:pt x="0" y="2686812"/>
                    <a:pt x="0" y="2552192"/>
                  </a:cubicBezTo>
                  <a:close/>
                </a:path>
              </a:pathLst>
            </a:custGeom>
            <a:solidFill>
              <a:srgbClr val="FFFCFA"/>
            </a:solidFill>
          </p:spPr>
        </p:sp>
      </p:grpSp>
      <p:grpSp>
        <p:nvGrpSpPr>
          <p:cNvPr id="49" name="Group 49"/>
          <p:cNvGrpSpPr/>
          <p:nvPr/>
        </p:nvGrpSpPr>
        <p:grpSpPr>
          <a:xfrm>
            <a:off x="9285685" y="7238702"/>
            <a:ext cx="8009930" cy="152400"/>
            <a:chOff x="0" y="0"/>
            <a:chExt cx="10679907" cy="203200"/>
          </a:xfrm>
        </p:grpSpPr>
        <p:sp>
          <p:nvSpPr>
            <p:cNvPr id="50" name="Freeform 50"/>
            <p:cNvSpPr/>
            <p:nvPr/>
          </p:nvSpPr>
          <p:spPr>
            <a:xfrm>
              <a:off x="0" y="0"/>
              <a:ext cx="10679938" cy="203200"/>
            </a:xfrm>
            <a:custGeom>
              <a:avLst/>
              <a:gdLst/>
              <a:ahLst/>
              <a:cxnLst/>
              <a:rect l="l" t="t" r="r" b="b"/>
              <a:pathLst>
                <a:path w="10679938" h="203200">
                  <a:moveTo>
                    <a:pt x="0" y="101600"/>
                  </a:moveTo>
                  <a:cubicBezTo>
                    <a:pt x="0" y="45466"/>
                    <a:pt x="45466" y="0"/>
                    <a:pt x="101600" y="0"/>
                  </a:cubicBezTo>
                  <a:lnTo>
                    <a:pt x="10578338" y="0"/>
                  </a:lnTo>
                  <a:cubicBezTo>
                    <a:pt x="10634472" y="0"/>
                    <a:pt x="10679938" y="45466"/>
                    <a:pt x="10679938" y="101600"/>
                  </a:cubicBezTo>
                  <a:cubicBezTo>
                    <a:pt x="10679938" y="157734"/>
                    <a:pt x="10634472" y="203200"/>
                    <a:pt x="10578338" y="203200"/>
                  </a:cubicBezTo>
                  <a:lnTo>
                    <a:pt x="101600" y="203200"/>
                  </a:lnTo>
                  <a:cubicBezTo>
                    <a:pt x="45466" y="203200"/>
                    <a:pt x="0" y="157734"/>
                    <a:pt x="0" y="101600"/>
                  </a:cubicBezTo>
                  <a:close/>
                </a:path>
              </a:pathLst>
            </a:custGeom>
            <a:solidFill>
              <a:srgbClr val="835E54"/>
            </a:solidFill>
          </p:spPr>
        </p:sp>
      </p:grpSp>
      <p:grpSp>
        <p:nvGrpSpPr>
          <p:cNvPr id="51" name="Group 51"/>
          <p:cNvGrpSpPr/>
          <p:nvPr/>
        </p:nvGrpSpPr>
        <p:grpSpPr>
          <a:xfrm>
            <a:off x="12865372" y="6851600"/>
            <a:ext cx="850553" cy="850552"/>
            <a:chOff x="0" y="0"/>
            <a:chExt cx="1134070" cy="1134070"/>
          </a:xfrm>
        </p:grpSpPr>
        <p:sp>
          <p:nvSpPr>
            <p:cNvPr id="52" name="Freeform 52"/>
            <p:cNvSpPr/>
            <p:nvPr/>
          </p:nvSpPr>
          <p:spPr>
            <a:xfrm>
              <a:off x="0" y="0"/>
              <a:ext cx="1134110" cy="1134110"/>
            </a:xfrm>
            <a:custGeom>
              <a:avLst/>
              <a:gdLst/>
              <a:ahLst/>
              <a:cxnLst/>
              <a:rect l="l" t="t" r="r" b="b"/>
              <a:pathLst>
                <a:path w="1134110" h="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835E54"/>
            </a:solidFill>
          </p:spPr>
        </p:sp>
      </p:grpSp>
      <p:grpSp>
        <p:nvGrpSpPr>
          <p:cNvPr id="53" name="Group 53"/>
          <p:cNvGrpSpPr>
            <a:grpSpLocks noChangeAspect="1"/>
          </p:cNvGrpSpPr>
          <p:nvPr/>
        </p:nvGrpSpPr>
        <p:grpSpPr>
          <a:xfrm>
            <a:off x="13120464" y="7064276"/>
            <a:ext cx="340221" cy="425203"/>
            <a:chOff x="0" y="0"/>
            <a:chExt cx="453628" cy="566937"/>
          </a:xfrm>
        </p:grpSpPr>
        <p:sp>
          <p:nvSpPr>
            <p:cNvPr id="54" name="Freeform 54" descr="preencoded.png"/>
            <p:cNvSpPr/>
            <p:nvPr/>
          </p:nvSpPr>
          <p:spPr>
            <a:xfrm>
              <a:off x="0" y="0"/>
              <a:ext cx="453644" cy="566928"/>
            </a:xfrm>
            <a:custGeom>
              <a:avLst/>
              <a:gdLst/>
              <a:ahLst/>
              <a:cxnLst/>
              <a:rect l="l" t="t" r="r" b="b"/>
              <a:pathLst>
                <a:path w="453644" h="566928">
                  <a:moveTo>
                    <a:pt x="0" y="0"/>
                  </a:moveTo>
                  <a:lnTo>
                    <a:pt x="453644" y="0"/>
                  </a:lnTo>
                  <a:lnTo>
                    <a:pt x="453644" y="566928"/>
                  </a:lnTo>
                  <a:lnTo>
                    <a:pt x="0" y="566928"/>
                  </a:lnTo>
                  <a:lnTo>
                    <a:pt x="0" y="0"/>
                  </a:lnTo>
                  <a:close/>
                </a:path>
              </a:pathLst>
            </a:custGeom>
            <a:blipFill>
              <a:blip r:embed="rId6"/>
              <a:stretch>
                <a:fillRect t="-8" r="3" b="-10"/>
              </a:stretch>
            </a:blipFill>
          </p:spPr>
        </p:sp>
      </p:grpSp>
      <p:sp>
        <p:nvSpPr>
          <p:cNvPr id="55" name="TextBox 55"/>
          <p:cNvSpPr txBox="1"/>
          <p:nvPr/>
        </p:nvSpPr>
        <p:spPr>
          <a:xfrm>
            <a:off x="11267629" y="7956946"/>
            <a:ext cx="4045893" cy="471487"/>
          </a:xfrm>
          <a:prstGeom prst="rect">
            <a:avLst/>
          </a:prstGeom>
        </p:spPr>
        <p:txBody>
          <a:bodyPr lIns="0" tIns="0" rIns="0" bIns="0" rtlCol="0" anchor="t">
            <a:spAutoFit/>
          </a:bodyPr>
          <a:lstStyle/>
          <a:p>
            <a:pPr algn="ctr">
              <a:lnSpc>
                <a:spcPts val="3437"/>
              </a:lnSpc>
            </a:pPr>
            <a:r>
              <a:rPr lang="en-US" sz="2750" b="1">
                <a:solidFill>
                  <a:srgbClr val="443728"/>
                </a:solidFill>
                <a:latin typeface="Crimson Pro Bold"/>
                <a:ea typeface="Crimson Pro Bold"/>
                <a:cs typeface="Crimson Pro Bold"/>
                <a:sym typeface="Crimson Pro Bold"/>
              </a:rPr>
              <a:t>Cloud Feedback (Optional)</a:t>
            </a:r>
          </a:p>
        </p:txBody>
      </p:sp>
      <p:sp>
        <p:nvSpPr>
          <p:cNvPr id="56" name="TextBox 56"/>
          <p:cNvSpPr txBox="1"/>
          <p:nvPr/>
        </p:nvSpPr>
        <p:spPr>
          <a:xfrm>
            <a:off x="9607302" y="8512820"/>
            <a:ext cx="7366695"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Data aggregation, model updates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88665" y="195296"/>
            <a:ext cx="7143452" cy="744290"/>
          </a:xfrm>
          <a:prstGeom prst="rect">
            <a:avLst/>
          </a:prstGeom>
        </p:spPr>
        <p:txBody>
          <a:bodyPr lIns="0" tIns="0" rIns="0" bIns="0" rtlCol="0" anchor="t">
            <a:spAutoFit/>
          </a:bodyPr>
          <a:lstStyle/>
          <a:p>
            <a:pPr algn="l">
              <a:lnSpc>
                <a:spcPts val="5500"/>
              </a:lnSpc>
            </a:pPr>
            <a:r>
              <a:rPr lang="en-US" sz="4437" b="1" dirty="0">
                <a:solidFill>
                  <a:srgbClr val="443728"/>
                </a:solidFill>
                <a:latin typeface="Crimson Pro Bold"/>
                <a:ea typeface="Crimson Pro Bold"/>
                <a:cs typeface="Crimson Pro Bold"/>
                <a:sym typeface="Crimson Pro Bold"/>
              </a:rPr>
              <a:t>Key Learnings &amp; Future Scope</a:t>
            </a:r>
          </a:p>
        </p:txBody>
      </p:sp>
      <p:sp>
        <p:nvSpPr>
          <p:cNvPr id="7" name="TextBox 7"/>
          <p:cNvSpPr txBox="1"/>
          <p:nvPr/>
        </p:nvSpPr>
        <p:spPr>
          <a:xfrm>
            <a:off x="988665" y="2019300"/>
            <a:ext cx="3389859" cy="45228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Key Takeaways</a:t>
            </a:r>
          </a:p>
        </p:txBody>
      </p:sp>
      <p:sp>
        <p:nvSpPr>
          <p:cNvPr id="8" name="TextBox 8"/>
          <p:cNvSpPr txBox="1"/>
          <p:nvPr/>
        </p:nvSpPr>
        <p:spPr>
          <a:xfrm>
            <a:off x="988665" y="2630835"/>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FPGA = Low Power + Real-Time:</a:t>
            </a:r>
            <a:r>
              <a:rPr lang="en-US" sz="1750">
                <a:solidFill>
                  <a:srgbClr val="443728"/>
                </a:solidFill>
                <a:latin typeface="Open Sans"/>
                <a:ea typeface="Open Sans"/>
                <a:cs typeface="Open Sans"/>
                <a:sym typeface="Open Sans"/>
              </a:rPr>
              <a:t> Essential for portable and resource-constrained medical devices.</a:t>
            </a:r>
          </a:p>
        </p:txBody>
      </p:sp>
      <p:sp>
        <p:nvSpPr>
          <p:cNvPr id="9" name="TextBox 9"/>
          <p:cNvSpPr txBox="1"/>
          <p:nvPr/>
        </p:nvSpPr>
        <p:spPr>
          <a:xfrm>
            <a:off x="988665" y="3432573"/>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Edge AI Efficiency:</a:t>
            </a:r>
            <a:r>
              <a:rPr lang="en-US" sz="1750">
                <a:solidFill>
                  <a:srgbClr val="443728"/>
                </a:solidFill>
                <a:latin typeface="Open Sans"/>
                <a:ea typeface="Open Sans"/>
                <a:cs typeface="Open Sans"/>
                <a:sym typeface="Open Sans"/>
              </a:rPr>
              <a:t> CNN/ML models can run on edge devices with effective compression techniques.</a:t>
            </a:r>
          </a:p>
        </p:txBody>
      </p:sp>
      <p:sp>
        <p:nvSpPr>
          <p:cNvPr id="10" name="TextBox 10"/>
          <p:cNvSpPr txBox="1"/>
          <p:nvPr/>
        </p:nvSpPr>
        <p:spPr>
          <a:xfrm>
            <a:off x="988665" y="4234309"/>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Accessible Healthcare:</a:t>
            </a:r>
            <a:r>
              <a:rPr lang="en-US" sz="1750">
                <a:solidFill>
                  <a:srgbClr val="443728"/>
                </a:solidFill>
                <a:latin typeface="Open Sans"/>
                <a:ea typeface="Open Sans"/>
                <a:cs typeface="Open Sans"/>
                <a:sym typeface="Open Sans"/>
              </a:rPr>
              <a:t> AI solutions enable reliable diagnosis even in low-resource environments.</a:t>
            </a:r>
          </a:p>
        </p:txBody>
      </p:sp>
      <p:sp>
        <p:nvSpPr>
          <p:cNvPr id="11" name="TextBox 11"/>
          <p:cNvSpPr txBox="1"/>
          <p:nvPr/>
        </p:nvSpPr>
        <p:spPr>
          <a:xfrm>
            <a:off x="988665" y="5036046"/>
            <a:ext cx="7879705" cy="789385"/>
          </a:xfrm>
          <a:prstGeom prst="rect">
            <a:avLst/>
          </a:prstGeom>
        </p:spPr>
        <p:txBody>
          <a:bodyPr lIns="0" tIns="0" rIns="0" bIns="0" rtlCol="0" anchor="t">
            <a:spAutoFit/>
          </a:bodyPr>
          <a:lstStyle/>
          <a:p>
            <a:pPr marL="263922" lvl="1" indent="-131961" algn="l">
              <a:lnSpc>
                <a:spcPts val="2812"/>
              </a:lnSpc>
              <a:buFont typeface="Arial"/>
              <a:buChar char="•"/>
            </a:pPr>
            <a:r>
              <a:rPr lang="en-US" sz="1750" b="1">
                <a:solidFill>
                  <a:srgbClr val="443728"/>
                </a:solidFill>
                <a:latin typeface="Open Sans Bold"/>
                <a:ea typeface="Open Sans Bold"/>
                <a:cs typeface="Open Sans Bold"/>
                <a:sym typeface="Open Sans Bold"/>
              </a:rPr>
              <a:t>Portability is a Game-Changer:</a:t>
            </a:r>
            <a:r>
              <a:rPr lang="en-US" sz="1750">
                <a:solidFill>
                  <a:srgbClr val="443728"/>
                </a:solidFill>
                <a:latin typeface="Open Sans"/>
                <a:ea typeface="Open Sans"/>
                <a:cs typeface="Open Sans"/>
                <a:sym typeface="Open Sans"/>
              </a:rPr>
              <a:t> Enhances diagnostic reach and patient convenience.</a:t>
            </a:r>
          </a:p>
        </p:txBody>
      </p:sp>
      <p:sp>
        <p:nvSpPr>
          <p:cNvPr id="12" name="TextBox 12"/>
          <p:cNvSpPr txBox="1"/>
          <p:nvPr/>
        </p:nvSpPr>
        <p:spPr>
          <a:xfrm>
            <a:off x="9429155" y="2019300"/>
            <a:ext cx="3389859" cy="452289"/>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What’s Next</a:t>
            </a:r>
          </a:p>
        </p:txBody>
      </p:sp>
      <p:grpSp>
        <p:nvGrpSpPr>
          <p:cNvPr id="13" name="Group 13"/>
          <p:cNvGrpSpPr>
            <a:grpSpLocks noChangeAspect="1"/>
          </p:cNvGrpSpPr>
          <p:nvPr/>
        </p:nvGrpSpPr>
        <p:grpSpPr>
          <a:xfrm>
            <a:off x="9429155" y="2725787"/>
            <a:ext cx="564951" cy="564951"/>
            <a:chOff x="0" y="0"/>
            <a:chExt cx="753268" cy="753268"/>
          </a:xfrm>
        </p:grpSpPr>
        <p:sp>
          <p:nvSpPr>
            <p:cNvPr id="14" name="Freeform 14"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3"/>
              <a:stretch>
                <a:fillRect r="-4" b="-4"/>
              </a:stretch>
            </a:blipFill>
          </p:spPr>
        </p:sp>
      </p:grpSp>
      <p:sp>
        <p:nvSpPr>
          <p:cNvPr id="15" name="TextBox 15"/>
          <p:cNvSpPr txBox="1"/>
          <p:nvPr/>
        </p:nvSpPr>
        <p:spPr>
          <a:xfrm>
            <a:off x="9429155" y="3506540"/>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Add Security Modules</a:t>
            </a:r>
          </a:p>
        </p:txBody>
      </p:sp>
      <p:grpSp>
        <p:nvGrpSpPr>
          <p:cNvPr id="16" name="Group 16"/>
          <p:cNvGrpSpPr>
            <a:grpSpLocks noChangeAspect="1"/>
          </p:cNvGrpSpPr>
          <p:nvPr/>
        </p:nvGrpSpPr>
        <p:grpSpPr>
          <a:xfrm>
            <a:off x="9429155" y="4499521"/>
            <a:ext cx="564951" cy="564951"/>
            <a:chOff x="0" y="0"/>
            <a:chExt cx="753268" cy="753268"/>
          </a:xfrm>
        </p:grpSpPr>
        <p:sp>
          <p:nvSpPr>
            <p:cNvPr id="17" name="Freeform 17"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4"/>
              <a:stretch>
                <a:fillRect r="-4" b="-4"/>
              </a:stretch>
            </a:blipFill>
          </p:spPr>
        </p:sp>
      </p:grpSp>
      <p:sp>
        <p:nvSpPr>
          <p:cNvPr id="18" name="TextBox 18"/>
          <p:cNvSpPr txBox="1"/>
          <p:nvPr/>
        </p:nvSpPr>
        <p:spPr>
          <a:xfrm>
            <a:off x="9429155" y="5280273"/>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Explore LSTM / Transformer blocks for complex data</a:t>
            </a:r>
          </a:p>
        </p:txBody>
      </p:sp>
      <p:grpSp>
        <p:nvGrpSpPr>
          <p:cNvPr id="19" name="Group 19"/>
          <p:cNvGrpSpPr>
            <a:grpSpLocks noChangeAspect="1"/>
          </p:cNvGrpSpPr>
          <p:nvPr/>
        </p:nvGrpSpPr>
        <p:grpSpPr>
          <a:xfrm>
            <a:off x="9429155" y="6273254"/>
            <a:ext cx="564951" cy="564951"/>
            <a:chOff x="0" y="0"/>
            <a:chExt cx="753268" cy="753268"/>
          </a:xfrm>
        </p:grpSpPr>
        <p:sp>
          <p:nvSpPr>
            <p:cNvPr id="20" name="Freeform 20"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5"/>
              <a:stretch>
                <a:fillRect r="-4" b="-4"/>
              </a:stretch>
            </a:blipFill>
          </p:spPr>
        </p:sp>
      </p:grpSp>
      <p:sp>
        <p:nvSpPr>
          <p:cNvPr id="21" name="TextBox 21"/>
          <p:cNvSpPr txBox="1"/>
          <p:nvPr/>
        </p:nvSpPr>
        <p:spPr>
          <a:xfrm>
            <a:off x="9429155" y="7054006"/>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Train on Diverse Regional Data</a:t>
            </a:r>
          </a:p>
        </p:txBody>
      </p:sp>
      <p:grpSp>
        <p:nvGrpSpPr>
          <p:cNvPr id="22" name="Group 22"/>
          <p:cNvGrpSpPr>
            <a:grpSpLocks noChangeAspect="1"/>
          </p:cNvGrpSpPr>
          <p:nvPr/>
        </p:nvGrpSpPr>
        <p:grpSpPr>
          <a:xfrm>
            <a:off x="9429155" y="8046987"/>
            <a:ext cx="564951" cy="564951"/>
            <a:chOff x="0" y="0"/>
            <a:chExt cx="753268" cy="753268"/>
          </a:xfrm>
        </p:grpSpPr>
        <p:sp>
          <p:nvSpPr>
            <p:cNvPr id="23" name="Freeform 23" descr="preencoded.png"/>
            <p:cNvSpPr/>
            <p:nvPr/>
          </p:nvSpPr>
          <p:spPr>
            <a:xfrm>
              <a:off x="0" y="0"/>
              <a:ext cx="753237" cy="753237"/>
            </a:xfrm>
            <a:custGeom>
              <a:avLst/>
              <a:gdLst/>
              <a:ahLst/>
              <a:cxnLst/>
              <a:rect l="l" t="t" r="r" b="b"/>
              <a:pathLst>
                <a:path w="753237" h="753237">
                  <a:moveTo>
                    <a:pt x="0" y="0"/>
                  </a:moveTo>
                  <a:lnTo>
                    <a:pt x="753237" y="0"/>
                  </a:lnTo>
                  <a:lnTo>
                    <a:pt x="753237" y="753237"/>
                  </a:lnTo>
                  <a:lnTo>
                    <a:pt x="0" y="753237"/>
                  </a:lnTo>
                  <a:lnTo>
                    <a:pt x="0" y="0"/>
                  </a:lnTo>
                  <a:close/>
                </a:path>
              </a:pathLst>
            </a:custGeom>
            <a:blipFill>
              <a:blip r:embed="rId6"/>
              <a:stretch>
                <a:fillRect r="-4" b="-4"/>
              </a:stretch>
            </a:blipFill>
          </p:spPr>
        </p:sp>
      </p:grpSp>
      <p:sp>
        <p:nvSpPr>
          <p:cNvPr id="24" name="TextBox 24"/>
          <p:cNvSpPr txBox="1"/>
          <p:nvPr/>
        </p:nvSpPr>
        <p:spPr>
          <a:xfrm>
            <a:off x="9429155" y="8827740"/>
            <a:ext cx="7879705" cy="428030"/>
          </a:xfrm>
          <a:prstGeom prst="rect">
            <a:avLst/>
          </a:prstGeom>
        </p:spPr>
        <p:txBody>
          <a:bodyPr lIns="0" tIns="0" rIns="0" bIns="0" rtlCol="0" anchor="t">
            <a:spAutoFit/>
          </a:bodyPr>
          <a:lstStyle/>
          <a:p>
            <a:pPr algn="l">
              <a:lnSpc>
                <a:spcPts val="2812"/>
              </a:lnSpc>
            </a:pPr>
            <a:r>
              <a:rPr lang="en-US" sz="1750">
                <a:solidFill>
                  <a:srgbClr val="443728"/>
                </a:solidFill>
                <a:latin typeface="Open Sans"/>
                <a:ea typeface="Open Sans"/>
                <a:cs typeface="Open Sans"/>
                <a:sym typeface="Open Sans"/>
              </a:rPr>
              <a:t>Optimize with TinyML for even smaller footprints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1528911"/>
            <a:ext cx="9012734" cy="933599"/>
          </a:xfrm>
          <a:prstGeom prst="rect">
            <a:avLst/>
          </a:prstGeom>
        </p:spPr>
        <p:txBody>
          <a:bodyPr lIns="0" tIns="0" rIns="0" bIns="0" rtlCol="0" anchor="t">
            <a:spAutoFit/>
          </a:bodyPr>
          <a:lstStyle/>
          <a:p>
            <a:pPr algn="l">
              <a:lnSpc>
                <a:spcPts val="6937"/>
              </a:lnSpc>
            </a:pPr>
            <a:r>
              <a:rPr lang="en-US" sz="5562" b="1">
                <a:solidFill>
                  <a:srgbClr val="443728"/>
                </a:solidFill>
                <a:latin typeface="Crimson Pro Bold"/>
                <a:ea typeface="Crimson Pro Bold"/>
                <a:cs typeface="Crimson Pro Bold"/>
                <a:sym typeface="Crimson Pro Bold"/>
              </a:rPr>
              <a:t>Summary &amp; What This Means</a:t>
            </a:r>
          </a:p>
        </p:txBody>
      </p:sp>
      <p:sp>
        <p:nvSpPr>
          <p:cNvPr id="7" name="TextBox 7"/>
          <p:cNvSpPr txBox="1"/>
          <p:nvPr/>
        </p:nvSpPr>
        <p:spPr>
          <a:xfrm>
            <a:off x="992238" y="2943820"/>
            <a:ext cx="16303526" cy="992981"/>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The integration of Edge AI and FPGA technologies promises to democratize healthcare by making advanced diagnostics more accessible and efficient.</a:t>
            </a:r>
          </a:p>
        </p:txBody>
      </p:sp>
      <p:grpSp>
        <p:nvGrpSpPr>
          <p:cNvPr id="8" name="Group 8"/>
          <p:cNvGrpSpPr>
            <a:grpSpLocks noChangeAspect="1"/>
          </p:cNvGrpSpPr>
          <p:nvPr/>
        </p:nvGrpSpPr>
        <p:grpSpPr>
          <a:xfrm>
            <a:off x="4162574" y="4438204"/>
            <a:ext cx="1811090" cy="1134070"/>
            <a:chOff x="0" y="0"/>
            <a:chExt cx="2414787" cy="1512093"/>
          </a:xfrm>
        </p:grpSpPr>
        <p:sp>
          <p:nvSpPr>
            <p:cNvPr id="9" name="Freeform 9"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3"/>
              <a:stretch>
                <a:fillRect t="-10" b="-12"/>
              </a:stretch>
            </a:blipFill>
          </p:spPr>
        </p:sp>
      </p:grpSp>
      <p:grpSp>
        <p:nvGrpSpPr>
          <p:cNvPr id="10" name="Group 10"/>
          <p:cNvGrpSpPr>
            <a:grpSpLocks noChangeAspect="1"/>
          </p:cNvGrpSpPr>
          <p:nvPr/>
        </p:nvGrpSpPr>
        <p:grpSpPr>
          <a:xfrm>
            <a:off x="6200477" y="4438204"/>
            <a:ext cx="1811090" cy="1134070"/>
            <a:chOff x="0" y="0"/>
            <a:chExt cx="2414787" cy="1512093"/>
          </a:xfrm>
        </p:grpSpPr>
        <p:sp>
          <p:nvSpPr>
            <p:cNvPr id="11" name="Freeform 11"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4"/>
              <a:stretch>
                <a:fillRect t="-10" b="-12"/>
              </a:stretch>
            </a:blipFill>
          </p:spPr>
        </p:sp>
      </p:grpSp>
      <p:grpSp>
        <p:nvGrpSpPr>
          <p:cNvPr id="12" name="Group 12"/>
          <p:cNvGrpSpPr>
            <a:grpSpLocks noChangeAspect="1"/>
          </p:cNvGrpSpPr>
          <p:nvPr/>
        </p:nvGrpSpPr>
        <p:grpSpPr>
          <a:xfrm>
            <a:off x="8238381" y="4438204"/>
            <a:ext cx="1811090" cy="1134070"/>
            <a:chOff x="0" y="0"/>
            <a:chExt cx="2414787" cy="1512093"/>
          </a:xfrm>
        </p:grpSpPr>
        <p:sp>
          <p:nvSpPr>
            <p:cNvPr id="13" name="Freeform 13"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5"/>
              <a:stretch>
                <a:fillRect t="-10" b="-12"/>
              </a:stretch>
            </a:blipFill>
          </p:spPr>
        </p:sp>
      </p:grpSp>
      <p:grpSp>
        <p:nvGrpSpPr>
          <p:cNvPr id="14" name="Group 14"/>
          <p:cNvGrpSpPr>
            <a:grpSpLocks noChangeAspect="1"/>
          </p:cNvGrpSpPr>
          <p:nvPr/>
        </p:nvGrpSpPr>
        <p:grpSpPr>
          <a:xfrm>
            <a:off x="10276285" y="4438204"/>
            <a:ext cx="1811090" cy="1134070"/>
            <a:chOff x="0" y="0"/>
            <a:chExt cx="2414787" cy="1512093"/>
          </a:xfrm>
        </p:grpSpPr>
        <p:sp>
          <p:nvSpPr>
            <p:cNvPr id="15" name="Freeform 15"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6"/>
              <a:stretch>
                <a:fillRect t="-10" b="-12"/>
              </a:stretch>
            </a:blipFill>
          </p:spPr>
        </p:sp>
      </p:grpSp>
      <p:grpSp>
        <p:nvGrpSpPr>
          <p:cNvPr id="16" name="Group 16"/>
          <p:cNvGrpSpPr>
            <a:grpSpLocks noChangeAspect="1"/>
          </p:cNvGrpSpPr>
          <p:nvPr/>
        </p:nvGrpSpPr>
        <p:grpSpPr>
          <a:xfrm>
            <a:off x="12314187" y="4438204"/>
            <a:ext cx="1811090" cy="1134070"/>
            <a:chOff x="0" y="0"/>
            <a:chExt cx="2414787" cy="1512093"/>
          </a:xfrm>
        </p:grpSpPr>
        <p:sp>
          <p:nvSpPr>
            <p:cNvPr id="17" name="Freeform 17" descr="preencoded.png"/>
            <p:cNvSpPr/>
            <p:nvPr/>
          </p:nvSpPr>
          <p:spPr>
            <a:xfrm>
              <a:off x="0" y="0"/>
              <a:ext cx="2414778" cy="1512062"/>
            </a:xfrm>
            <a:custGeom>
              <a:avLst/>
              <a:gdLst/>
              <a:ahLst/>
              <a:cxnLst/>
              <a:rect l="l" t="t" r="r" b="b"/>
              <a:pathLst>
                <a:path w="2414778" h="1512062">
                  <a:moveTo>
                    <a:pt x="0" y="0"/>
                  </a:moveTo>
                  <a:lnTo>
                    <a:pt x="2414778" y="0"/>
                  </a:lnTo>
                  <a:lnTo>
                    <a:pt x="2414778" y="1512062"/>
                  </a:lnTo>
                  <a:lnTo>
                    <a:pt x="0" y="1512062"/>
                  </a:lnTo>
                  <a:lnTo>
                    <a:pt x="0" y="0"/>
                  </a:lnTo>
                  <a:close/>
                </a:path>
              </a:pathLst>
            </a:custGeom>
            <a:blipFill>
              <a:blip r:embed="rId7"/>
              <a:stretch>
                <a:fillRect t="-10" b="-12"/>
              </a:stretch>
            </a:blipFill>
          </p:spPr>
        </p:sp>
      </p:grpSp>
      <p:sp>
        <p:nvSpPr>
          <p:cNvPr id="18" name="TextBox 18"/>
          <p:cNvSpPr txBox="1"/>
          <p:nvPr/>
        </p:nvSpPr>
        <p:spPr>
          <a:xfrm>
            <a:off x="1417439" y="6306890"/>
            <a:ext cx="15878324" cy="539354"/>
          </a:xfrm>
          <a:prstGeom prst="rect">
            <a:avLst/>
          </a:prstGeom>
        </p:spPr>
        <p:txBody>
          <a:bodyPr lIns="0" tIns="0" rIns="0" bIns="0" rtlCol="0" anchor="t">
            <a:spAutoFit/>
          </a:bodyPr>
          <a:lstStyle/>
          <a:p>
            <a:pPr algn="l">
              <a:lnSpc>
                <a:spcPts val="3562"/>
              </a:lnSpc>
            </a:pPr>
            <a:r>
              <a:rPr lang="en-US" sz="2187">
                <a:solidFill>
                  <a:srgbClr val="443728"/>
                </a:solidFill>
                <a:latin typeface="Open Sans"/>
                <a:ea typeface="Open Sans"/>
                <a:cs typeface="Open Sans"/>
                <a:sym typeface="Open Sans"/>
              </a:rPr>
              <a:t>“Edge AI + FPGA enables affordable, fast, and reliable diagnosis for all — from urban hospitals to rural clinics.”</a:t>
            </a:r>
          </a:p>
        </p:txBody>
      </p:sp>
      <p:grpSp>
        <p:nvGrpSpPr>
          <p:cNvPr id="19" name="Group 19"/>
          <p:cNvGrpSpPr/>
          <p:nvPr/>
        </p:nvGrpSpPr>
        <p:grpSpPr>
          <a:xfrm>
            <a:off x="992238" y="6073676"/>
            <a:ext cx="38100" cy="1091505"/>
            <a:chOff x="0" y="0"/>
            <a:chExt cx="50800" cy="1455340"/>
          </a:xfrm>
        </p:grpSpPr>
        <p:sp>
          <p:nvSpPr>
            <p:cNvPr id="20" name="Freeform 20"/>
            <p:cNvSpPr/>
            <p:nvPr/>
          </p:nvSpPr>
          <p:spPr>
            <a:xfrm>
              <a:off x="0" y="0"/>
              <a:ext cx="50800" cy="1455293"/>
            </a:xfrm>
            <a:custGeom>
              <a:avLst/>
              <a:gdLst/>
              <a:ahLst/>
              <a:cxnLst/>
              <a:rect l="l" t="t" r="r" b="b"/>
              <a:pathLst>
                <a:path w="50800" h="1455293">
                  <a:moveTo>
                    <a:pt x="0" y="0"/>
                  </a:moveTo>
                  <a:lnTo>
                    <a:pt x="50800" y="0"/>
                  </a:lnTo>
                  <a:lnTo>
                    <a:pt x="50800" y="1455293"/>
                  </a:lnTo>
                  <a:lnTo>
                    <a:pt x="0" y="1455293"/>
                  </a:lnTo>
                  <a:close/>
                </a:path>
              </a:pathLst>
            </a:custGeom>
            <a:solidFill>
              <a:srgbClr val="835E54"/>
            </a:solidFill>
          </p:spPr>
        </p:sp>
      </p:grpSp>
      <p:sp>
        <p:nvSpPr>
          <p:cNvPr id="21" name="TextBox 21"/>
          <p:cNvSpPr txBox="1"/>
          <p:nvPr/>
        </p:nvSpPr>
        <p:spPr>
          <a:xfrm>
            <a:off x="992238" y="7398395"/>
            <a:ext cx="16303526"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Thank You</a:t>
            </a:r>
          </a:p>
        </p:txBody>
      </p:sp>
      <p:sp>
        <p:nvSpPr>
          <p:cNvPr id="22" name="TextBox 22"/>
          <p:cNvSpPr txBox="1"/>
          <p:nvPr/>
        </p:nvSpPr>
        <p:spPr>
          <a:xfrm>
            <a:off x="992238" y="8170961"/>
            <a:ext cx="16303526" cy="539354"/>
          </a:xfrm>
          <a:prstGeom prst="rect">
            <a:avLst/>
          </a:prstGeom>
        </p:spPr>
        <p:txBody>
          <a:bodyPr lIns="0" tIns="0" rIns="0" bIns="0" rtlCol="0" anchor="t">
            <a:spAutoFit/>
          </a:bodyPr>
          <a:lstStyle/>
          <a:p>
            <a:pPr algn="ctr">
              <a:lnSpc>
                <a:spcPts val="3562"/>
              </a:lnSpc>
            </a:pPr>
            <a:r>
              <a:rPr lang="en-US" sz="2187">
                <a:solidFill>
                  <a:srgbClr val="443728"/>
                </a:solidFill>
                <a:latin typeface="Open Sans"/>
                <a:ea typeface="Open Sans"/>
                <a:cs typeface="Open Sans"/>
                <a:sym typeface="Open Sans"/>
              </a:rPr>
              <a:t>Praveen Kumar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1252686"/>
            <a:ext cx="14504937" cy="879872"/>
          </a:xfrm>
          <a:prstGeom prst="rect">
            <a:avLst/>
          </a:prstGeom>
        </p:spPr>
        <p:txBody>
          <a:bodyPr lIns="0" tIns="0" rIns="0" bIns="0" rtlCol="0" anchor="t">
            <a:spAutoFit/>
          </a:bodyPr>
          <a:lstStyle/>
          <a:p>
            <a:pPr algn="l">
              <a:lnSpc>
                <a:spcPts val="6625"/>
              </a:lnSpc>
            </a:pPr>
            <a:r>
              <a:rPr lang="en-US" sz="5250" b="1">
                <a:solidFill>
                  <a:srgbClr val="443728"/>
                </a:solidFill>
                <a:latin typeface="Crimson Pro Bold"/>
                <a:ea typeface="Crimson Pro Bold"/>
                <a:cs typeface="Crimson Pro Bold"/>
                <a:sym typeface="Crimson Pro Bold"/>
              </a:rPr>
              <a:t>Lightweight FPGA-based Medical Image Classifiers</a:t>
            </a:r>
          </a:p>
        </p:txBody>
      </p:sp>
      <p:sp>
        <p:nvSpPr>
          <p:cNvPr id="7" name="TextBox 7"/>
          <p:cNvSpPr txBox="1"/>
          <p:nvPr/>
        </p:nvSpPr>
        <p:spPr>
          <a:xfrm>
            <a:off x="992238" y="2594968"/>
            <a:ext cx="16303526" cy="1369219"/>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This paper presents a practical approach to medical image classification using low-cost FPGA boards. The researchers designed and implemented three lightweight binary classifiers - k-Nearest Neighbors (k-NN), Convolutional Neural Network (CNN), and Decision Tree (DT) - targeting small-sized medical images, with a focus on malaria detection from blood cell images.</a:t>
            </a:r>
          </a:p>
        </p:txBody>
      </p:sp>
      <p:sp>
        <p:nvSpPr>
          <p:cNvPr id="8" name="TextBox 8"/>
          <p:cNvSpPr txBox="1"/>
          <p:nvPr/>
        </p:nvSpPr>
        <p:spPr>
          <a:xfrm>
            <a:off x="992238" y="4191000"/>
            <a:ext cx="16303526" cy="507206"/>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The key highlights include:</a:t>
            </a:r>
          </a:p>
        </p:txBody>
      </p:sp>
      <p:grpSp>
        <p:nvGrpSpPr>
          <p:cNvPr id="9" name="Group 9"/>
          <p:cNvGrpSpPr/>
          <p:nvPr/>
        </p:nvGrpSpPr>
        <p:grpSpPr>
          <a:xfrm>
            <a:off x="987475" y="4996458"/>
            <a:ext cx="615554" cy="615554"/>
            <a:chOff x="0" y="0"/>
            <a:chExt cx="820738" cy="820738"/>
          </a:xfrm>
        </p:grpSpPr>
        <p:sp>
          <p:nvSpPr>
            <p:cNvPr id="10" name="Freeform 10"/>
            <p:cNvSpPr/>
            <p:nvPr/>
          </p:nvSpPr>
          <p:spPr>
            <a:xfrm>
              <a:off x="6350" y="6350"/>
              <a:ext cx="808101" cy="808101"/>
            </a:xfrm>
            <a:custGeom>
              <a:avLst/>
              <a:gdLst/>
              <a:ahLst/>
              <a:cxnLst/>
              <a:rect l="l" t="t" r="r" b="b"/>
              <a:pathLst>
                <a:path w="808101" h="808101">
                  <a:moveTo>
                    <a:pt x="0" y="150876"/>
                  </a:moveTo>
                  <a:cubicBezTo>
                    <a:pt x="0" y="67564"/>
                    <a:pt x="67564" y="0"/>
                    <a:pt x="150876" y="0"/>
                  </a:cubicBezTo>
                  <a:lnTo>
                    <a:pt x="657225" y="0"/>
                  </a:lnTo>
                  <a:cubicBezTo>
                    <a:pt x="740537" y="0"/>
                    <a:pt x="808101" y="67564"/>
                    <a:pt x="808101" y="150876"/>
                  </a:cubicBezTo>
                  <a:lnTo>
                    <a:pt x="808101" y="657225"/>
                  </a:lnTo>
                  <a:cubicBezTo>
                    <a:pt x="808101" y="740537"/>
                    <a:pt x="740537" y="808101"/>
                    <a:pt x="657225" y="808101"/>
                  </a:cubicBezTo>
                  <a:lnTo>
                    <a:pt x="150876" y="808101"/>
                  </a:lnTo>
                  <a:cubicBezTo>
                    <a:pt x="67564" y="808101"/>
                    <a:pt x="0" y="740537"/>
                    <a:pt x="0" y="657225"/>
                  </a:cubicBezTo>
                  <a:close/>
                </a:path>
              </a:pathLst>
            </a:custGeom>
            <a:solidFill>
              <a:srgbClr val="EBE2E0"/>
            </a:solidFill>
          </p:spPr>
        </p:sp>
        <p:sp>
          <p:nvSpPr>
            <p:cNvPr id="11" name="Freeform 11"/>
            <p:cNvSpPr/>
            <p:nvPr/>
          </p:nvSpPr>
          <p:spPr>
            <a:xfrm>
              <a:off x="0" y="0"/>
              <a:ext cx="820801" cy="820801"/>
            </a:xfrm>
            <a:custGeom>
              <a:avLst/>
              <a:gdLst/>
              <a:ahLst/>
              <a:cxnLst/>
              <a:rect l="l" t="t" r="r" b="b"/>
              <a:pathLst>
                <a:path w="820801" h="820801">
                  <a:moveTo>
                    <a:pt x="0" y="157226"/>
                  </a:moveTo>
                  <a:cubicBezTo>
                    <a:pt x="0" y="70358"/>
                    <a:pt x="70358" y="0"/>
                    <a:pt x="157226" y="0"/>
                  </a:cubicBezTo>
                  <a:lnTo>
                    <a:pt x="663575" y="0"/>
                  </a:lnTo>
                  <a:lnTo>
                    <a:pt x="663575" y="6350"/>
                  </a:lnTo>
                  <a:lnTo>
                    <a:pt x="663575" y="0"/>
                  </a:lnTo>
                  <a:lnTo>
                    <a:pt x="663575" y="6350"/>
                  </a:lnTo>
                  <a:lnTo>
                    <a:pt x="663575" y="0"/>
                  </a:lnTo>
                  <a:cubicBezTo>
                    <a:pt x="750443" y="0"/>
                    <a:pt x="820801" y="70358"/>
                    <a:pt x="820801" y="157226"/>
                  </a:cubicBezTo>
                  <a:lnTo>
                    <a:pt x="814451" y="157226"/>
                  </a:lnTo>
                  <a:lnTo>
                    <a:pt x="820801" y="157226"/>
                  </a:lnTo>
                  <a:lnTo>
                    <a:pt x="820801" y="663575"/>
                  </a:lnTo>
                  <a:lnTo>
                    <a:pt x="814451" y="663575"/>
                  </a:lnTo>
                  <a:lnTo>
                    <a:pt x="820801" y="663575"/>
                  </a:lnTo>
                  <a:cubicBezTo>
                    <a:pt x="820801" y="750443"/>
                    <a:pt x="750443" y="820801"/>
                    <a:pt x="663575" y="820801"/>
                  </a:cubicBezTo>
                  <a:lnTo>
                    <a:pt x="663575" y="814451"/>
                  </a:lnTo>
                  <a:lnTo>
                    <a:pt x="663575" y="820801"/>
                  </a:lnTo>
                  <a:lnTo>
                    <a:pt x="157226" y="820801"/>
                  </a:lnTo>
                  <a:lnTo>
                    <a:pt x="157226" y="814451"/>
                  </a:lnTo>
                  <a:lnTo>
                    <a:pt x="157226" y="820801"/>
                  </a:lnTo>
                  <a:cubicBezTo>
                    <a:pt x="70358" y="820801"/>
                    <a:pt x="0" y="750316"/>
                    <a:pt x="0" y="663575"/>
                  </a:cubicBezTo>
                  <a:lnTo>
                    <a:pt x="0" y="157226"/>
                  </a:lnTo>
                  <a:lnTo>
                    <a:pt x="6350" y="157226"/>
                  </a:lnTo>
                  <a:lnTo>
                    <a:pt x="0" y="157226"/>
                  </a:lnTo>
                  <a:moveTo>
                    <a:pt x="12700" y="157226"/>
                  </a:moveTo>
                  <a:lnTo>
                    <a:pt x="12700" y="663575"/>
                  </a:lnTo>
                  <a:lnTo>
                    <a:pt x="6350" y="663575"/>
                  </a:lnTo>
                  <a:lnTo>
                    <a:pt x="12700" y="663575"/>
                  </a:lnTo>
                  <a:cubicBezTo>
                    <a:pt x="12700" y="743331"/>
                    <a:pt x="77343" y="808101"/>
                    <a:pt x="157226" y="808101"/>
                  </a:cubicBezTo>
                  <a:lnTo>
                    <a:pt x="663575" y="808101"/>
                  </a:lnTo>
                  <a:cubicBezTo>
                    <a:pt x="743331" y="808101"/>
                    <a:pt x="808101" y="743458"/>
                    <a:pt x="808101" y="663575"/>
                  </a:cubicBezTo>
                  <a:lnTo>
                    <a:pt x="808101" y="157226"/>
                  </a:lnTo>
                  <a:cubicBezTo>
                    <a:pt x="808101" y="77343"/>
                    <a:pt x="743331" y="12700"/>
                    <a:pt x="663575" y="12700"/>
                  </a:cubicBezTo>
                  <a:lnTo>
                    <a:pt x="157226" y="12700"/>
                  </a:lnTo>
                  <a:lnTo>
                    <a:pt x="157226" y="6350"/>
                  </a:lnTo>
                  <a:lnTo>
                    <a:pt x="157226" y="12700"/>
                  </a:lnTo>
                  <a:cubicBezTo>
                    <a:pt x="77343" y="12700"/>
                    <a:pt x="12700" y="77343"/>
                    <a:pt x="12700" y="157226"/>
                  </a:cubicBezTo>
                  <a:close/>
                </a:path>
              </a:pathLst>
            </a:custGeom>
            <a:solidFill>
              <a:srgbClr val="D1C8C6"/>
            </a:solidFill>
          </p:spPr>
        </p:sp>
      </p:grpSp>
      <p:sp>
        <p:nvSpPr>
          <p:cNvPr id="12" name="TextBox 12"/>
          <p:cNvSpPr txBox="1"/>
          <p:nvPr/>
        </p:nvSpPr>
        <p:spPr>
          <a:xfrm>
            <a:off x="1093291" y="5099373"/>
            <a:ext cx="403920" cy="457349"/>
          </a:xfrm>
          <a:prstGeom prst="rect">
            <a:avLst/>
          </a:prstGeom>
        </p:spPr>
        <p:txBody>
          <a:bodyPr lIns="0" tIns="0" rIns="0" bIns="0" rtlCol="0" anchor="t">
            <a:spAutoFit/>
          </a:bodyPr>
          <a:lstStyle/>
          <a:p>
            <a:pPr algn="ctr">
              <a:lnSpc>
                <a:spcPts val="3125"/>
              </a:lnSpc>
            </a:pPr>
            <a:r>
              <a:rPr lang="en-US" sz="3125" b="1">
                <a:solidFill>
                  <a:srgbClr val="443728"/>
                </a:solidFill>
                <a:latin typeface="Crimson Pro Bold"/>
                <a:ea typeface="Crimson Pro Bold"/>
                <a:cs typeface="Crimson Pro Bold"/>
                <a:sym typeface="Crimson Pro Bold"/>
              </a:rPr>
              <a:t>1</a:t>
            </a:r>
          </a:p>
        </p:txBody>
      </p:sp>
      <p:sp>
        <p:nvSpPr>
          <p:cNvPr id="13" name="TextBox 13"/>
          <p:cNvSpPr txBox="1"/>
          <p:nvPr/>
        </p:nvSpPr>
        <p:spPr>
          <a:xfrm>
            <a:off x="1867495" y="5065216"/>
            <a:ext cx="3366939"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High Accuracy</a:t>
            </a:r>
          </a:p>
        </p:txBody>
      </p:sp>
      <p:sp>
        <p:nvSpPr>
          <p:cNvPr id="14" name="TextBox 14"/>
          <p:cNvSpPr txBox="1"/>
          <p:nvPr/>
        </p:nvSpPr>
        <p:spPr>
          <a:xfrm>
            <a:off x="1867495" y="5599808"/>
            <a:ext cx="4334768" cy="2231231"/>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The classifiers achieved FPGA accuracy up to 99.33% (Decision Tree), with only slightly lower accuracy compared to MATLAB simulations.</a:t>
            </a:r>
          </a:p>
        </p:txBody>
      </p:sp>
      <p:grpSp>
        <p:nvGrpSpPr>
          <p:cNvPr id="15" name="Group 15"/>
          <p:cNvGrpSpPr/>
          <p:nvPr/>
        </p:nvGrpSpPr>
        <p:grpSpPr>
          <a:xfrm>
            <a:off x="6534150" y="4996458"/>
            <a:ext cx="615554" cy="615554"/>
            <a:chOff x="0" y="0"/>
            <a:chExt cx="820738" cy="820738"/>
          </a:xfrm>
        </p:grpSpPr>
        <p:sp>
          <p:nvSpPr>
            <p:cNvPr id="16" name="Freeform 16"/>
            <p:cNvSpPr/>
            <p:nvPr/>
          </p:nvSpPr>
          <p:spPr>
            <a:xfrm>
              <a:off x="6350" y="6350"/>
              <a:ext cx="808101" cy="808101"/>
            </a:xfrm>
            <a:custGeom>
              <a:avLst/>
              <a:gdLst/>
              <a:ahLst/>
              <a:cxnLst/>
              <a:rect l="l" t="t" r="r" b="b"/>
              <a:pathLst>
                <a:path w="808101" h="808101">
                  <a:moveTo>
                    <a:pt x="0" y="150876"/>
                  </a:moveTo>
                  <a:cubicBezTo>
                    <a:pt x="0" y="67564"/>
                    <a:pt x="67564" y="0"/>
                    <a:pt x="150876" y="0"/>
                  </a:cubicBezTo>
                  <a:lnTo>
                    <a:pt x="657225" y="0"/>
                  </a:lnTo>
                  <a:cubicBezTo>
                    <a:pt x="740537" y="0"/>
                    <a:pt x="808101" y="67564"/>
                    <a:pt x="808101" y="150876"/>
                  </a:cubicBezTo>
                  <a:lnTo>
                    <a:pt x="808101" y="657225"/>
                  </a:lnTo>
                  <a:cubicBezTo>
                    <a:pt x="808101" y="740537"/>
                    <a:pt x="740537" y="808101"/>
                    <a:pt x="657225" y="808101"/>
                  </a:cubicBezTo>
                  <a:lnTo>
                    <a:pt x="150876" y="808101"/>
                  </a:lnTo>
                  <a:cubicBezTo>
                    <a:pt x="67564" y="808101"/>
                    <a:pt x="0" y="740537"/>
                    <a:pt x="0" y="657225"/>
                  </a:cubicBezTo>
                  <a:close/>
                </a:path>
              </a:pathLst>
            </a:custGeom>
            <a:solidFill>
              <a:srgbClr val="EBE2E0"/>
            </a:solidFill>
          </p:spPr>
        </p:sp>
        <p:sp>
          <p:nvSpPr>
            <p:cNvPr id="17" name="Freeform 17"/>
            <p:cNvSpPr/>
            <p:nvPr/>
          </p:nvSpPr>
          <p:spPr>
            <a:xfrm>
              <a:off x="0" y="0"/>
              <a:ext cx="820801" cy="820801"/>
            </a:xfrm>
            <a:custGeom>
              <a:avLst/>
              <a:gdLst/>
              <a:ahLst/>
              <a:cxnLst/>
              <a:rect l="l" t="t" r="r" b="b"/>
              <a:pathLst>
                <a:path w="820801" h="820801">
                  <a:moveTo>
                    <a:pt x="0" y="157226"/>
                  </a:moveTo>
                  <a:cubicBezTo>
                    <a:pt x="0" y="70358"/>
                    <a:pt x="70358" y="0"/>
                    <a:pt x="157226" y="0"/>
                  </a:cubicBezTo>
                  <a:lnTo>
                    <a:pt x="663575" y="0"/>
                  </a:lnTo>
                  <a:lnTo>
                    <a:pt x="663575" y="6350"/>
                  </a:lnTo>
                  <a:lnTo>
                    <a:pt x="663575" y="0"/>
                  </a:lnTo>
                  <a:lnTo>
                    <a:pt x="663575" y="6350"/>
                  </a:lnTo>
                  <a:lnTo>
                    <a:pt x="663575" y="0"/>
                  </a:lnTo>
                  <a:cubicBezTo>
                    <a:pt x="750443" y="0"/>
                    <a:pt x="820801" y="70358"/>
                    <a:pt x="820801" y="157226"/>
                  </a:cubicBezTo>
                  <a:lnTo>
                    <a:pt x="814451" y="157226"/>
                  </a:lnTo>
                  <a:lnTo>
                    <a:pt x="820801" y="157226"/>
                  </a:lnTo>
                  <a:lnTo>
                    <a:pt x="820801" y="663575"/>
                  </a:lnTo>
                  <a:lnTo>
                    <a:pt x="814451" y="663575"/>
                  </a:lnTo>
                  <a:lnTo>
                    <a:pt x="820801" y="663575"/>
                  </a:lnTo>
                  <a:cubicBezTo>
                    <a:pt x="820801" y="750443"/>
                    <a:pt x="750443" y="820801"/>
                    <a:pt x="663575" y="820801"/>
                  </a:cubicBezTo>
                  <a:lnTo>
                    <a:pt x="663575" y="814451"/>
                  </a:lnTo>
                  <a:lnTo>
                    <a:pt x="663575" y="820801"/>
                  </a:lnTo>
                  <a:lnTo>
                    <a:pt x="157226" y="820801"/>
                  </a:lnTo>
                  <a:lnTo>
                    <a:pt x="157226" y="814451"/>
                  </a:lnTo>
                  <a:lnTo>
                    <a:pt x="157226" y="820801"/>
                  </a:lnTo>
                  <a:cubicBezTo>
                    <a:pt x="70358" y="820801"/>
                    <a:pt x="0" y="750316"/>
                    <a:pt x="0" y="663575"/>
                  </a:cubicBezTo>
                  <a:lnTo>
                    <a:pt x="0" y="157226"/>
                  </a:lnTo>
                  <a:lnTo>
                    <a:pt x="6350" y="157226"/>
                  </a:lnTo>
                  <a:lnTo>
                    <a:pt x="0" y="157226"/>
                  </a:lnTo>
                  <a:moveTo>
                    <a:pt x="12700" y="157226"/>
                  </a:moveTo>
                  <a:lnTo>
                    <a:pt x="12700" y="663575"/>
                  </a:lnTo>
                  <a:lnTo>
                    <a:pt x="6350" y="663575"/>
                  </a:lnTo>
                  <a:lnTo>
                    <a:pt x="12700" y="663575"/>
                  </a:lnTo>
                  <a:cubicBezTo>
                    <a:pt x="12700" y="743331"/>
                    <a:pt x="77343" y="808101"/>
                    <a:pt x="157226" y="808101"/>
                  </a:cubicBezTo>
                  <a:lnTo>
                    <a:pt x="663575" y="808101"/>
                  </a:lnTo>
                  <a:cubicBezTo>
                    <a:pt x="743331" y="808101"/>
                    <a:pt x="808101" y="743458"/>
                    <a:pt x="808101" y="663575"/>
                  </a:cubicBezTo>
                  <a:lnTo>
                    <a:pt x="808101" y="157226"/>
                  </a:lnTo>
                  <a:cubicBezTo>
                    <a:pt x="808101" y="77343"/>
                    <a:pt x="743331" y="12700"/>
                    <a:pt x="663575" y="12700"/>
                  </a:cubicBezTo>
                  <a:lnTo>
                    <a:pt x="157226" y="12700"/>
                  </a:lnTo>
                  <a:lnTo>
                    <a:pt x="157226" y="6350"/>
                  </a:lnTo>
                  <a:lnTo>
                    <a:pt x="157226" y="12700"/>
                  </a:lnTo>
                  <a:cubicBezTo>
                    <a:pt x="77343" y="12700"/>
                    <a:pt x="12700" y="77343"/>
                    <a:pt x="12700" y="157226"/>
                  </a:cubicBezTo>
                  <a:close/>
                </a:path>
              </a:pathLst>
            </a:custGeom>
            <a:solidFill>
              <a:srgbClr val="D1C8C6"/>
            </a:solidFill>
          </p:spPr>
        </p:sp>
      </p:grpSp>
      <p:sp>
        <p:nvSpPr>
          <p:cNvPr id="18" name="TextBox 18"/>
          <p:cNvSpPr txBox="1"/>
          <p:nvPr/>
        </p:nvSpPr>
        <p:spPr>
          <a:xfrm>
            <a:off x="6639966" y="5099373"/>
            <a:ext cx="403920" cy="457349"/>
          </a:xfrm>
          <a:prstGeom prst="rect">
            <a:avLst/>
          </a:prstGeom>
        </p:spPr>
        <p:txBody>
          <a:bodyPr lIns="0" tIns="0" rIns="0" bIns="0" rtlCol="0" anchor="t">
            <a:spAutoFit/>
          </a:bodyPr>
          <a:lstStyle/>
          <a:p>
            <a:pPr algn="ctr">
              <a:lnSpc>
                <a:spcPts val="3125"/>
              </a:lnSpc>
            </a:pPr>
            <a:r>
              <a:rPr lang="en-US" sz="3125" b="1">
                <a:solidFill>
                  <a:srgbClr val="443728"/>
                </a:solidFill>
                <a:latin typeface="Crimson Pro Bold"/>
                <a:ea typeface="Crimson Pro Bold"/>
                <a:cs typeface="Crimson Pro Bold"/>
                <a:sym typeface="Crimson Pro Bold"/>
              </a:rPr>
              <a:t>2</a:t>
            </a:r>
          </a:p>
        </p:txBody>
      </p:sp>
      <p:sp>
        <p:nvSpPr>
          <p:cNvPr id="19" name="TextBox 19"/>
          <p:cNvSpPr txBox="1"/>
          <p:nvPr/>
        </p:nvSpPr>
        <p:spPr>
          <a:xfrm>
            <a:off x="7414171" y="5065216"/>
            <a:ext cx="3711476"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Low Hardware Utilization</a:t>
            </a:r>
          </a:p>
        </p:txBody>
      </p:sp>
      <p:sp>
        <p:nvSpPr>
          <p:cNvPr id="20" name="TextBox 20"/>
          <p:cNvSpPr txBox="1"/>
          <p:nvPr/>
        </p:nvSpPr>
        <p:spPr>
          <a:xfrm>
            <a:off x="7414171" y="5599808"/>
            <a:ext cx="4334768" cy="2231231"/>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The Decision Tree classifier required the lowest FPGA resources, with up to 96.7% reduction in LUT usage compared to prior works.</a:t>
            </a:r>
          </a:p>
        </p:txBody>
      </p:sp>
      <p:grpSp>
        <p:nvGrpSpPr>
          <p:cNvPr id="21" name="Group 21"/>
          <p:cNvGrpSpPr/>
          <p:nvPr/>
        </p:nvGrpSpPr>
        <p:grpSpPr>
          <a:xfrm>
            <a:off x="12080825" y="4996458"/>
            <a:ext cx="615554" cy="615554"/>
            <a:chOff x="0" y="0"/>
            <a:chExt cx="820738" cy="820738"/>
          </a:xfrm>
        </p:grpSpPr>
        <p:sp>
          <p:nvSpPr>
            <p:cNvPr id="22" name="Freeform 22"/>
            <p:cNvSpPr/>
            <p:nvPr/>
          </p:nvSpPr>
          <p:spPr>
            <a:xfrm>
              <a:off x="6350" y="6350"/>
              <a:ext cx="808101" cy="808101"/>
            </a:xfrm>
            <a:custGeom>
              <a:avLst/>
              <a:gdLst/>
              <a:ahLst/>
              <a:cxnLst/>
              <a:rect l="l" t="t" r="r" b="b"/>
              <a:pathLst>
                <a:path w="808101" h="808101">
                  <a:moveTo>
                    <a:pt x="0" y="150876"/>
                  </a:moveTo>
                  <a:cubicBezTo>
                    <a:pt x="0" y="67564"/>
                    <a:pt x="67564" y="0"/>
                    <a:pt x="150876" y="0"/>
                  </a:cubicBezTo>
                  <a:lnTo>
                    <a:pt x="657225" y="0"/>
                  </a:lnTo>
                  <a:cubicBezTo>
                    <a:pt x="740537" y="0"/>
                    <a:pt x="808101" y="67564"/>
                    <a:pt x="808101" y="150876"/>
                  </a:cubicBezTo>
                  <a:lnTo>
                    <a:pt x="808101" y="657225"/>
                  </a:lnTo>
                  <a:cubicBezTo>
                    <a:pt x="808101" y="740537"/>
                    <a:pt x="740537" y="808101"/>
                    <a:pt x="657225" y="808101"/>
                  </a:cubicBezTo>
                  <a:lnTo>
                    <a:pt x="150876" y="808101"/>
                  </a:lnTo>
                  <a:cubicBezTo>
                    <a:pt x="67564" y="808101"/>
                    <a:pt x="0" y="740537"/>
                    <a:pt x="0" y="657225"/>
                  </a:cubicBezTo>
                  <a:close/>
                </a:path>
              </a:pathLst>
            </a:custGeom>
            <a:solidFill>
              <a:srgbClr val="EBE2E0"/>
            </a:solidFill>
          </p:spPr>
        </p:sp>
        <p:sp>
          <p:nvSpPr>
            <p:cNvPr id="23" name="Freeform 23"/>
            <p:cNvSpPr/>
            <p:nvPr/>
          </p:nvSpPr>
          <p:spPr>
            <a:xfrm>
              <a:off x="0" y="0"/>
              <a:ext cx="820801" cy="820801"/>
            </a:xfrm>
            <a:custGeom>
              <a:avLst/>
              <a:gdLst/>
              <a:ahLst/>
              <a:cxnLst/>
              <a:rect l="l" t="t" r="r" b="b"/>
              <a:pathLst>
                <a:path w="820801" h="820801">
                  <a:moveTo>
                    <a:pt x="0" y="157226"/>
                  </a:moveTo>
                  <a:cubicBezTo>
                    <a:pt x="0" y="70358"/>
                    <a:pt x="70358" y="0"/>
                    <a:pt x="157226" y="0"/>
                  </a:cubicBezTo>
                  <a:lnTo>
                    <a:pt x="663575" y="0"/>
                  </a:lnTo>
                  <a:lnTo>
                    <a:pt x="663575" y="6350"/>
                  </a:lnTo>
                  <a:lnTo>
                    <a:pt x="663575" y="0"/>
                  </a:lnTo>
                  <a:lnTo>
                    <a:pt x="663575" y="6350"/>
                  </a:lnTo>
                  <a:lnTo>
                    <a:pt x="663575" y="0"/>
                  </a:lnTo>
                  <a:cubicBezTo>
                    <a:pt x="750443" y="0"/>
                    <a:pt x="820801" y="70358"/>
                    <a:pt x="820801" y="157226"/>
                  </a:cubicBezTo>
                  <a:lnTo>
                    <a:pt x="814451" y="157226"/>
                  </a:lnTo>
                  <a:lnTo>
                    <a:pt x="820801" y="157226"/>
                  </a:lnTo>
                  <a:lnTo>
                    <a:pt x="820801" y="663575"/>
                  </a:lnTo>
                  <a:lnTo>
                    <a:pt x="814451" y="663575"/>
                  </a:lnTo>
                  <a:lnTo>
                    <a:pt x="820801" y="663575"/>
                  </a:lnTo>
                  <a:cubicBezTo>
                    <a:pt x="820801" y="750443"/>
                    <a:pt x="750443" y="820801"/>
                    <a:pt x="663575" y="820801"/>
                  </a:cubicBezTo>
                  <a:lnTo>
                    <a:pt x="663575" y="814451"/>
                  </a:lnTo>
                  <a:lnTo>
                    <a:pt x="663575" y="820801"/>
                  </a:lnTo>
                  <a:lnTo>
                    <a:pt x="157226" y="820801"/>
                  </a:lnTo>
                  <a:lnTo>
                    <a:pt x="157226" y="814451"/>
                  </a:lnTo>
                  <a:lnTo>
                    <a:pt x="157226" y="820801"/>
                  </a:lnTo>
                  <a:cubicBezTo>
                    <a:pt x="70358" y="820801"/>
                    <a:pt x="0" y="750316"/>
                    <a:pt x="0" y="663575"/>
                  </a:cubicBezTo>
                  <a:lnTo>
                    <a:pt x="0" y="157226"/>
                  </a:lnTo>
                  <a:lnTo>
                    <a:pt x="6350" y="157226"/>
                  </a:lnTo>
                  <a:lnTo>
                    <a:pt x="0" y="157226"/>
                  </a:lnTo>
                  <a:moveTo>
                    <a:pt x="12700" y="157226"/>
                  </a:moveTo>
                  <a:lnTo>
                    <a:pt x="12700" y="663575"/>
                  </a:lnTo>
                  <a:lnTo>
                    <a:pt x="6350" y="663575"/>
                  </a:lnTo>
                  <a:lnTo>
                    <a:pt x="12700" y="663575"/>
                  </a:lnTo>
                  <a:cubicBezTo>
                    <a:pt x="12700" y="743331"/>
                    <a:pt x="77343" y="808101"/>
                    <a:pt x="157226" y="808101"/>
                  </a:cubicBezTo>
                  <a:lnTo>
                    <a:pt x="663575" y="808101"/>
                  </a:lnTo>
                  <a:cubicBezTo>
                    <a:pt x="743331" y="808101"/>
                    <a:pt x="808101" y="743458"/>
                    <a:pt x="808101" y="663575"/>
                  </a:cubicBezTo>
                  <a:lnTo>
                    <a:pt x="808101" y="157226"/>
                  </a:lnTo>
                  <a:cubicBezTo>
                    <a:pt x="808101" y="77343"/>
                    <a:pt x="743331" y="12700"/>
                    <a:pt x="663575" y="12700"/>
                  </a:cubicBezTo>
                  <a:lnTo>
                    <a:pt x="157226" y="12700"/>
                  </a:lnTo>
                  <a:lnTo>
                    <a:pt x="157226" y="6350"/>
                  </a:lnTo>
                  <a:lnTo>
                    <a:pt x="157226" y="12700"/>
                  </a:lnTo>
                  <a:cubicBezTo>
                    <a:pt x="77343" y="12700"/>
                    <a:pt x="12700" y="77343"/>
                    <a:pt x="12700" y="157226"/>
                  </a:cubicBezTo>
                  <a:close/>
                </a:path>
              </a:pathLst>
            </a:custGeom>
            <a:solidFill>
              <a:srgbClr val="D1C8C6"/>
            </a:solidFill>
          </p:spPr>
        </p:sp>
      </p:grpSp>
      <p:sp>
        <p:nvSpPr>
          <p:cNvPr id="24" name="TextBox 24"/>
          <p:cNvSpPr txBox="1"/>
          <p:nvPr/>
        </p:nvSpPr>
        <p:spPr>
          <a:xfrm>
            <a:off x="12186642" y="5099373"/>
            <a:ext cx="403920" cy="457349"/>
          </a:xfrm>
          <a:prstGeom prst="rect">
            <a:avLst/>
          </a:prstGeom>
        </p:spPr>
        <p:txBody>
          <a:bodyPr lIns="0" tIns="0" rIns="0" bIns="0" rtlCol="0" anchor="t">
            <a:spAutoFit/>
          </a:bodyPr>
          <a:lstStyle/>
          <a:p>
            <a:pPr algn="ctr">
              <a:lnSpc>
                <a:spcPts val="3125"/>
              </a:lnSpc>
            </a:pPr>
            <a:r>
              <a:rPr lang="en-US" sz="3125" b="1">
                <a:solidFill>
                  <a:srgbClr val="443728"/>
                </a:solidFill>
                <a:latin typeface="Crimson Pro Bold"/>
                <a:ea typeface="Crimson Pro Bold"/>
                <a:cs typeface="Crimson Pro Bold"/>
                <a:sym typeface="Crimson Pro Bold"/>
              </a:rPr>
              <a:t>3</a:t>
            </a:r>
          </a:p>
        </p:txBody>
      </p:sp>
      <p:sp>
        <p:nvSpPr>
          <p:cNvPr id="25" name="TextBox 25"/>
          <p:cNvSpPr txBox="1"/>
          <p:nvPr/>
        </p:nvSpPr>
        <p:spPr>
          <a:xfrm>
            <a:off x="12960846" y="5065216"/>
            <a:ext cx="3366939" cy="449312"/>
          </a:xfrm>
          <a:prstGeom prst="rect">
            <a:avLst/>
          </a:prstGeom>
        </p:spPr>
        <p:txBody>
          <a:bodyPr lIns="0" tIns="0" rIns="0" bIns="0" rtlCol="0" anchor="t">
            <a:spAutoFit/>
          </a:bodyPr>
          <a:lstStyle/>
          <a:p>
            <a:pPr algn="l">
              <a:lnSpc>
                <a:spcPts val="3312"/>
              </a:lnSpc>
            </a:pPr>
            <a:r>
              <a:rPr lang="en-US" sz="2625" b="1">
                <a:solidFill>
                  <a:srgbClr val="443728"/>
                </a:solidFill>
                <a:latin typeface="Crimson Pro Bold"/>
                <a:ea typeface="Crimson Pro Bold"/>
                <a:cs typeface="Crimson Pro Bold"/>
                <a:sym typeface="Crimson Pro Bold"/>
              </a:rPr>
              <a:t>Significant Speedup</a:t>
            </a:r>
          </a:p>
        </p:txBody>
      </p:sp>
      <p:sp>
        <p:nvSpPr>
          <p:cNvPr id="26" name="TextBox 26"/>
          <p:cNvSpPr txBox="1"/>
          <p:nvPr/>
        </p:nvSpPr>
        <p:spPr>
          <a:xfrm>
            <a:off x="12960846" y="5599808"/>
            <a:ext cx="4334916" cy="1800225"/>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The FPGA implementations provided over 1000x speedup compared to the MATLAB software versions.</a:t>
            </a:r>
          </a:p>
        </p:txBody>
      </p:sp>
      <p:sp>
        <p:nvSpPr>
          <p:cNvPr id="27" name="TextBox 27"/>
          <p:cNvSpPr txBox="1"/>
          <p:nvPr/>
        </p:nvSpPr>
        <p:spPr>
          <a:xfrm>
            <a:off x="992238" y="8057853"/>
            <a:ext cx="16303526" cy="938212"/>
          </a:xfrm>
          <a:prstGeom prst="rect">
            <a:avLst/>
          </a:prstGeom>
        </p:spPr>
        <p:txBody>
          <a:bodyPr lIns="0" tIns="0" rIns="0" bIns="0" rtlCol="0" anchor="t">
            <a:spAutoFit/>
          </a:bodyPr>
          <a:lstStyle/>
          <a:p>
            <a:pPr algn="l">
              <a:lnSpc>
                <a:spcPts val="3374"/>
              </a:lnSpc>
            </a:pPr>
            <a:r>
              <a:rPr lang="en-US" sz="2062">
                <a:solidFill>
                  <a:srgbClr val="443728"/>
                </a:solidFill>
                <a:latin typeface="Open Sans"/>
                <a:ea typeface="Open Sans"/>
                <a:cs typeface="Open Sans"/>
                <a:sym typeface="Open Sans"/>
              </a:rPr>
              <a:t>This work demonstrates the potential of deploying affordable, real-time medical diagnostic tools in resource-constrained environments using low-cost FPGA platforms.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txBody>
            <a:bodyPr/>
            <a:lstStyle/>
            <a:p>
              <a:endParaRPr lang="en-IN" dirty="0"/>
            </a:p>
          </p:txBody>
        </p:sp>
      </p:grpSp>
      <p:sp>
        <p:nvSpPr>
          <p:cNvPr id="6" name="TextBox 6"/>
          <p:cNvSpPr txBox="1"/>
          <p:nvPr/>
        </p:nvSpPr>
        <p:spPr>
          <a:xfrm>
            <a:off x="992238" y="1244650"/>
            <a:ext cx="16303526" cy="1525191"/>
          </a:xfrm>
          <a:prstGeom prst="rect">
            <a:avLst/>
          </a:prstGeom>
        </p:spPr>
        <p:txBody>
          <a:bodyPr lIns="0" tIns="0" rIns="0" bIns="0" rtlCol="0" anchor="t">
            <a:spAutoFit/>
          </a:bodyPr>
          <a:lstStyle/>
          <a:p>
            <a:pPr algn="l">
              <a:lnSpc>
                <a:spcPts val="5874"/>
              </a:lnSpc>
            </a:pPr>
            <a:r>
              <a:rPr lang="en-US" sz="4687" b="1">
                <a:solidFill>
                  <a:srgbClr val="443728"/>
                </a:solidFill>
                <a:latin typeface="Crimson Pro Bold"/>
                <a:ea typeface="Crimson Pro Bold"/>
                <a:cs typeface="Crimson Pro Bold"/>
                <a:sym typeface="Crimson Pro Bold"/>
              </a:rPr>
              <a:t>Lossless Video Compression for High-Resolution Industrial Cameras</a:t>
            </a:r>
          </a:p>
        </p:txBody>
      </p:sp>
      <p:sp>
        <p:nvSpPr>
          <p:cNvPr id="7" name="TextBox 7"/>
          <p:cNvSpPr txBox="1"/>
          <p:nvPr/>
        </p:nvSpPr>
        <p:spPr>
          <a:xfrm>
            <a:off x="992238" y="3175546"/>
            <a:ext cx="16303526" cy="1232595"/>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This research presents a novel, high-speed, and low-resource lossless compression algorithm designed for transmitting high-resolution video streams (e.g., 4K+) from industrial cameras over USB 3.0 interfaces. The key focus is on enabling real-time, efficient data compression in hardware using FPGA technology.</a:t>
            </a:r>
          </a:p>
        </p:txBody>
      </p:sp>
      <p:grpSp>
        <p:nvGrpSpPr>
          <p:cNvPr id="8" name="Group 8"/>
          <p:cNvGrpSpPr/>
          <p:nvPr/>
        </p:nvGrpSpPr>
        <p:grpSpPr>
          <a:xfrm>
            <a:off x="987475" y="4674394"/>
            <a:ext cx="551706" cy="551706"/>
            <a:chOff x="0" y="0"/>
            <a:chExt cx="735608" cy="735608"/>
          </a:xfrm>
        </p:grpSpPr>
        <p:sp>
          <p:nvSpPr>
            <p:cNvPr id="9" name="Freeform 9"/>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10" name="Freeform 10"/>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11" name="TextBox 11"/>
          <p:cNvSpPr txBox="1"/>
          <p:nvPr/>
        </p:nvSpPr>
        <p:spPr>
          <a:xfrm>
            <a:off x="1082501" y="4771876"/>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1</a:t>
            </a:r>
          </a:p>
        </p:txBody>
      </p:sp>
      <p:sp>
        <p:nvSpPr>
          <p:cNvPr id="12" name="TextBox 12"/>
          <p:cNvSpPr txBox="1"/>
          <p:nvPr/>
        </p:nvSpPr>
        <p:spPr>
          <a:xfrm>
            <a:off x="1775371" y="4733330"/>
            <a:ext cx="3078212"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Compression Technique</a:t>
            </a:r>
          </a:p>
        </p:txBody>
      </p:sp>
      <p:sp>
        <p:nvSpPr>
          <p:cNvPr id="13" name="TextBox 13"/>
          <p:cNvSpPr txBox="1"/>
          <p:nvPr/>
        </p:nvSpPr>
        <p:spPr>
          <a:xfrm>
            <a:off x="1775371" y="5206752"/>
            <a:ext cx="4450556" cy="2003524"/>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algorithm utilizes inter-pixel redundancy by transmitting the differences between adjacent pixels (delta encoding) instead of raw pixel values, reducing the overall data size.</a:t>
            </a:r>
          </a:p>
        </p:txBody>
      </p:sp>
      <p:grpSp>
        <p:nvGrpSpPr>
          <p:cNvPr id="14" name="Group 14"/>
          <p:cNvGrpSpPr/>
          <p:nvPr/>
        </p:nvGrpSpPr>
        <p:grpSpPr>
          <a:xfrm>
            <a:off x="6522392" y="4674394"/>
            <a:ext cx="551706" cy="551706"/>
            <a:chOff x="0" y="0"/>
            <a:chExt cx="735608" cy="735608"/>
          </a:xfrm>
        </p:grpSpPr>
        <p:sp>
          <p:nvSpPr>
            <p:cNvPr id="15" name="Freeform 15"/>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16" name="Freeform 16"/>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17" name="TextBox 17"/>
          <p:cNvSpPr txBox="1"/>
          <p:nvPr/>
        </p:nvSpPr>
        <p:spPr>
          <a:xfrm>
            <a:off x="6617419" y="4771876"/>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2</a:t>
            </a:r>
          </a:p>
        </p:txBody>
      </p:sp>
      <p:sp>
        <p:nvSpPr>
          <p:cNvPr id="18" name="TextBox 18"/>
          <p:cNvSpPr txBox="1"/>
          <p:nvPr/>
        </p:nvSpPr>
        <p:spPr>
          <a:xfrm>
            <a:off x="7310289" y="4733330"/>
            <a:ext cx="3012430"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Parallel Processing</a:t>
            </a:r>
          </a:p>
        </p:txBody>
      </p:sp>
      <p:sp>
        <p:nvSpPr>
          <p:cNvPr id="19" name="TextBox 19"/>
          <p:cNvSpPr txBox="1"/>
          <p:nvPr/>
        </p:nvSpPr>
        <p:spPr>
          <a:xfrm>
            <a:off x="7310289" y="5206752"/>
            <a:ext cx="4450556" cy="2388989"/>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innovative "First-In, Last-Out" (FILO) data inversion structure allows parallel processing of 4 channels simultaneously, maintaining real-time throughput while reducing FPGA resource usage.</a:t>
            </a:r>
          </a:p>
        </p:txBody>
      </p:sp>
      <p:grpSp>
        <p:nvGrpSpPr>
          <p:cNvPr id="20" name="Group 20"/>
          <p:cNvGrpSpPr/>
          <p:nvPr/>
        </p:nvGrpSpPr>
        <p:grpSpPr>
          <a:xfrm>
            <a:off x="12057310" y="4674394"/>
            <a:ext cx="551706" cy="551706"/>
            <a:chOff x="0" y="0"/>
            <a:chExt cx="735608" cy="735608"/>
          </a:xfrm>
        </p:grpSpPr>
        <p:sp>
          <p:nvSpPr>
            <p:cNvPr id="21" name="Freeform 21"/>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22" name="Freeform 22"/>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23" name="TextBox 23"/>
          <p:cNvSpPr txBox="1"/>
          <p:nvPr/>
        </p:nvSpPr>
        <p:spPr>
          <a:xfrm>
            <a:off x="12152338" y="4771876"/>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3</a:t>
            </a:r>
          </a:p>
        </p:txBody>
      </p:sp>
      <p:sp>
        <p:nvSpPr>
          <p:cNvPr id="24" name="TextBox 24"/>
          <p:cNvSpPr txBox="1"/>
          <p:nvPr/>
        </p:nvSpPr>
        <p:spPr>
          <a:xfrm>
            <a:off x="12845206" y="4733330"/>
            <a:ext cx="3047256"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Performance Highlights</a:t>
            </a:r>
          </a:p>
        </p:txBody>
      </p:sp>
      <p:sp>
        <p:nvSpPr>
          <p:cNvPr id="25" name="TextBox 25"/>
          <p:cNvSpPr txBox="1"/>
          <p:nvPr/>
        </p:nvSpPr>
        <p:spPr>
          <a:xfrm>
            <a:off x="12845206" y="5206752"/>
            <a:ext cx="4450556" cy="2003524"/>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solution achieves up to 50.02% compression ratio, 18.3 fps post-compression frame rate, and over 40% decompression speed boost compared to traditional methods.</a:t>
            </a:r>
          </a:p>
        </p:txBody>
      </p:sp>
      <p:sp>
        <p:nvSpPr>
          <p:cNvPr id="26" name="TextBox 26"/>
          <p:cNvSpPr txBox="1"/>
          <p:nvPr/>
        </p:nvSpPr>
        <p:spPr>
          <a:xfrm>
            <a:off x="992238" y="7790558"/>
            <a:ext cx="16303526" cy="1232595"/>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This work addresses the growing need for real-time, lossless compression of high-resolution video in industrial and scientific imaging applications, where image fidelity is critical and USB 3.0 bandwidth can be a bottleneck. The FPGA-based implementation ensures high throughput, low resource utilization, and significant speed-up in both transmission and decompression.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7EDE9"/>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CFA"/>
            </a:solidFill>
          </p:spPr>
        </p:sp>
      </p:grpSp>
      <p:sp>
        <p:nvSpPr>
          <p:cNvPr id="6" name="TextBox 6"/>
          <p:cNvSpPr txBox="1"/>
          <p:nvPr/>
        </p:nvSpPr>
        <p:spPr>
          <a:xfrm>
            <a:off x="992238" y="1743819"/>
            <a:ext cx="16303526" cy="1525191"/>
          </a:xfrm>
          <a:prstGeom prst="rect">
            <a:avLst/>
          </a:prstGeom>
        </p:spPr>
        <p:txBody>
          <a:bodyPr lIns="0" tIns="0" rIns="0" bIns="0" rtlCol="0" anchor="t">
            <a:spAutoFit/>
          </a:bodyPr>
          <a:lstStyle/>
          <a:p>
            <a:pPr algn="l">
              <a:lnSpc>
                <a:spcPts val="5874"/>
              </a:lnSpc>
            </a:pPr>
            <a:r>
              <a:rPr lang="en-US" sz="4687" b="1">
                <a:solidFill>
                  <a:srgbClr val="443728"/>
                </a:solidFill>
                <a:latin typeface="Crimson Pro Bold"/>
                <a:ea typeface="Crimson Pro Bold"/>
                <a:cs typeface="Crimson Pro Bold"/>
                <a:sym typeface="Crimson Pro Bold"/>
              </a:rPr>
              <a:t>NLU: An Adaptive, Small-Footprint, Low-Power Neural Learning Unit for Edge and IoT Applications</a:t>
            </a:r>
          </a:p>
        </p:txBody>
      </p:sp>
      <p:grpSp>
        <p:nvGrpSpPr>
          <p:cNvPr id="7" name="Group 7"/>
          <p:cNvGrpSpPr/>
          <p:nvPr/>
        </p:nvGrpSpPr>
        <p:grpSpPr>
          <a:xfrm>
            <a:off x="987475" y="3746152"/>
            <a:ext cx="551706" cy="551706"/>
            <a:chOff x="0" y="0"/>
            <a:chExt cx="735608" cy="735608"/>
          </a:xfrm>
        </p:grpSpPr>
        <p:sp>
          <p:nvSpPr>
            <p:cNvPr id="8" name="Freeform 8"/>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9" name="Freeform 9"/>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10" name="TextBox 10"/>
          <p:cNvSpPr txBox="1"/>
          <p:nvPr/>
        </p:nvSpPr>
        <p:spPr>
          <a:xfrm>
            <a:off x="1082501" y="3843635"/>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1</a:t>
            </a:r>
          </a:p>
        </p:txBody>
      </p:sp>
      <p:sp>
        <p:nvSpPr>
          <p:cNvPr id="11" name="TextBox 11"/>
          <p:cNvSpPr txBox="1"/>
          <p:nvPr/>
        </p:nvSpPr>
        <p:spPr>
          <a:xfrm>
            <a:off x="1775371" y="3805089"/>
            <a:ext cx="3012430"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Motivation</a:t>
            </a:r>
          </a:p>
        </p:txBody>
      </p:sp>
      <p:sp>
        <p:nvSpPr>
          <p:cNvPr id="12" name="TextBox 12"/>
          <p:cNvSpPr txBox="1"/>
          <p:nvPr/>
        </p:nvSpPr>
        <p:spPr>
          <a:xfrm>
            <a:off x="1775371" y="4278511"/>
            <a:ext cx="4450556" cy="2388989"/>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Online training of deep neural networks (DNNs) on edge devices offers advantages like adaptability, personalization, and privacy, but is challenging on resource-restricted devices.</a:t>
            </a:r>
          </a:p>
        </p:txBody>
      </p:sp>
      <p:grpSp>
        <p:nvGrpSpPr>
          <p:cNvPr id="13" name="Group 13"/>
          <p:cNvGrpSpPr/>
          <p:nvPr/>
        </p:nvGrpSpPr>
        <p:grpSpPr>
          <a:xfrm>
            <a:off x="6522392" y="3746152"/>
            <a:ext cx="551706" cy="551706"/>
            <a:chOff x="0" y="0"/>
            <a:chExt cx="735608" cy="735608"/>
          </a:xfrm>
        </p:grpSpPr>
        <p:sp>
          <p:nvSpPr>
            <p:cNvPr id="14" name="Freeform 14"/>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15" name="Freeform 15"/>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16" name="TextBox 16"/>
          <p:cNvSpPr txBox="1"/>
          <p:nvPr/>
        </p:nvSpPr>
        <p:spPr>
          <a:xfrm>
            <a:off x="6617419" y="3843635"/>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2</a:t>
            </a:r>
          </a:p>
        </p:txBody>
      </p:sp>
      <p:sp>
        <p:nvSpPr>
          <p:cNvPr id="17" name="TextBox 17"/>
          <p:cNvSpPr txBox="1"/>
          <p:nvPr/>
        </p:nvSpPr>
        <p:spPr>
          <a:xfrm>
            <a:off x="7310289" y="3805089"/>
            <a:ext cx="3012430"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Key Innovations</a:t>
            </a:r>
          </a:p>
        </p:txBody>
      </p:sp>
      <p:sp>
        <p:nvSpPr>
          <p:cNvPr id="18" name="TextBox 18"/>
          <p:cNvSpPr txBox="1"/>
          <p:nvPr/>
        </p:nvSpPr>
        <p:spPr>
          <a:xfrm>
            <a:off x="7310289" y="4278511"/>
            <a:ext cx="4450556" cy="1618059"/>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NLU incorporates a dynamic control unit, tile allocation engine, and neural compute pipeline to enhance data reuse and flexibility.</a:t>
            </a:r>
          </a:p>
        </p:txBody>
      </p:sp>
      <p:grpSp>
        <p:nvGrpSpPr>
          <p:cNvPr id="19" name="Group 19"/>
          <p:cNvGrpSpPr/>
          <p:nvPr/>
        </p:nvGrpSpPr>
        <p:grpSpPr>
          <a:xfrm>
            <a:off x="12057310" y="3746152"/>
            <a:ext cx="551706" cy="551706"/>
            <a:chOff x="0" y="0"/>
            <a:chExt cx="735608" cy="735608"/>
          </a:xfrm>
        </p:grpSpPr>
        <p:sp>
          <p:nvSpPr>
            <p:cNvPr id="20" name="Freeform 20"/>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21" name="Freeform 21"/>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22" name="TextBox 22"/>
          <p:cNvSpPr txBox="1"/>
          <p:nvPr/>
        </p:nvSpPr>
        <p:spPr>
          <a:xfrm>
            <a:off x="12152338" y="3843635"/>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3</a:t>
            </a:r>
          </a:p>
        </p:txBody>
      </p:sp>
      <p:sp>
        <p:nvSpPr>
          <p:cNvPr id="23" name="TextBox 23"/>
          <p:cNvSpPr txBox="1"/>
          <p:nvPr/>
        </p:nvSpPr>
        <p:spPr>
          <a:xfrm>
            <a:off x="12845206" y="3805089"/>
            <a:ext cx="3012430"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Hardware Integration</a:t>
            </a:r>
          </a:p>
        </p:txBody>
      </p:sp>
      <p:sp>
        <p:nvSpPr>
          <p:cNvPr id="24" name="TextBox 24"/>
          <p:cNvSpPr txBox="1"/>
          <p:nvPr/>
        </p:nvSpPr>
        <p:spPr>
          <a:xfrm>
            <a:off x="12845206" y="4278511"/>
            <a:ext cx="4450556" cy="1232595"/>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NLU was integrated into a 32-bit RISC-V SoC, occupying just 0.015mm² and consuming only 0.379mW.</a:t>
            </a:r>
          </a:p>
        </p:txBody>
      </p:sp>
      <p:grpSp>
        <p:nvGrpSpPr>
          <p:cNvPr id="25" name="Group 25"/>
          <p:cNvGrpSpPr/>
          <p:nvPr/>
        </p:nvGrpSpPr>
        <p:grpSpPr>
          <a:xfrm>
            <a:off x="987475" y="7144642"/>
            <a:ext cx="551706" cy="551706"/>
            <a:chOff x="0" y="0"/>
            <a:chExt cx="735608" cy="735608"/>
          </a:xfrm>
        </p:grpSpPr>
        <p:sp>
          <p:nvSpPr>
            <p:cNvPr id="26" name="Freeform 26"/>
            <p:cNvSpPr/>
            <p:nvPr/>
          </p:nvSpPr>
          <p:spPr>
            <a:xfrm>
              <a:off x="6350" y="6350"/>
              <a:ext cx="723011" cy="723011"/>
            </a:xfrm>
            <a:custGeom>
              <a:avLst/>
              <a:gdLst/>
              <a:ahLst/>
              <a:cxnLst/>
              <a:rect l="l" t="t" r="r" b="b"/>
              <a:pathLst>
                <a:path w="723011" h="723011">
                  <a:moveTo>
                    <a:pt x="0" y="135001"/>
                  </a:moveTo>
                  <a:cubicBezTo>
                    <a:pt x="0" y="60452"/>
                    <a:pt x="60452" y="0"/>
                    <a:pt x="135001" y="0"/>
                  </a:cubicBezTo>
                  <a:lnTo>
                    <a:pt x="588010" y="0"/>
                  </a:lnTo>
                  <a:cubicBezTo>
                    <a:pt x="662559" y="0"/>
                    <a:pt x="723011" y="60452"/>
                    <a:pt x="723011" y="135001"/>
                  </a:cubicBezTo>
                  <a:lnTo>
                    <a:pt x="723011" y="588010"/>
                  </a:lnTo>
                  <a:cubicBezTo>
                    <a:pt x="723011" y="662559"/>
                    <a:pt x="662559" y="723011"/>
                    <a:pt x="588010" y="723011"/>
                  </a:cubicBezTo>
                  <a:lnTo>
                    <a:pt x="135001" y="723011"/>
                  </a:lnTo>
                  <a:cubicBezTo>
                    <a:pt x="60452" y="722884"/>
                    <a:pt x="0" y="662432"/>
                    <a:pt x="0" y="588010"/>
                  </a:cubicBezTo>
                  <a:close/>
                </a:path>
              </a:pathLst>
            </a:custGeom>
            <a:solidFill>
              <a:srgbClr val="EBE2E0"/>
            </a:solidFill>
          </p:spPr>
        </p:sp>
        <p:sp>
          <p:nvSpPr>
            <p:cNvPr id="27" name="Freeform 27"/>
            <p:cNvSpPr/>
            <p:nvPr/>
          </p:nvSpPr>
          <p:spPr>
            <a:xfrm>
              <a:off x="0" y="0"/>
              <a:ext cx="735711" cy="735711"/>
            </a:xfrm>
            <a:custGeom>
              <a:avLst/>
              <a:gdLst/>
              <a:ahLst/>
              <a:cxnLst/>
              <a:rect l="l" t="t" r="r" b="b"/>
              <a:pathLst>
                <a:path w="735711" h="735711">
                  <a:moveTo>
                    <a:pt x="0" y="141351"/>
                  </a:moveTo>
                  <a:cubicBezTo>
                    <a:pt x="0" y="63246"/>
                    <a:pt x="63246" y="0"/>
                    <a:pt x="141351" y="0"/>
                  </a:cubicBezTo>
                  <a:lnTo>
                    <a:pt x="594360" y="0"/>
                  </a:lnTo>
                  <a:lnTo>
                    <a:pt x="594360" y="6350"/>
                  </a:lnTo>
                  <a:lnTo>
                    <a:pt x="594360" y="0"/>
                  </a:lnTo>
                  <a:cubicBezTo>
                    <a:pt x="672465" y="0"/>
                    <a:pt x="735711" y="63246"/>
                    <a:pt x="735711" y="141351"/>
                  </a:cubicBezTo>
                  <a:lnTo>
                    <a:pt x="729361" y="141351"/>
                  </a:lnTo>
                  <a:lnTo>
                    <a:pt x="735711" y="141351"/>
                  </a:lnTo>
                  <a:lnTo>
                    <a:pt x="735711" y="594360"/>
                  </a:lnTo>
                  <a:lnTo>
                    <a:pt x="729361" y="594360"/>
                  </a:lnTo>
                  <a:lnTo>
                    <a:pt x="735711" y="594360"/>
                  </a:lnTo>
                  <a:cubicBezTo>
                    <a:pt x="735711" y="672465"/>
                    <a:pt x="672465" y="735711"/>
                    <a:pt x="594360" y="735711"/>
                  </a:cubicBezTo>
                  <a:lnTo>
                    <a:pt x="594360" y="729361"/>
                  </a:lnTo>
                  <a:lnTo>
                    <a:pt x="594360" y="735711"/>
                  </a:lnTo>
                  <a:lnTo>
                    <a:pt x="141351" y="735711"/>
                  </a:lnTo>
                  <a:lnTo>
                    <a:pt x="141351" y="729361"/>
                  </a:lnTo>
                  <a:lnTo>
                    <a:pt x="141351" y="735711"/>
                  </a:lnTo>
                  <a:cubicBezTo>
                    <a:pt x="63246" y="735584"/>
                    <a:pt x="0" y="672338"/>
                    <a:pt x="0" y="594360"/>
                  </a:cubicBezTo>
                  <a:lnTo>
                    <a:pt x="0" y="141351"/>
                  </a:lnTo>
                  <a:lnTo>
                    <a:pt x="6350" y="141351"/>
                  </a:lnTo>
                  <a:lnTo>
                    <a:pt x="0" y="141351"/>
                  </a:lnTo>
                  <a:moveTo>
                    <a:pt x="12700" y="141351"/>
                  </a:moveTo>
                  <a:lnTo>
                    <a:pt x="12700" y="594360"/>
                  </a:lnTo>
                  <a:lnTo>
                    <a:pt x="6350" y="594360"/>
                  </a:lnTo>
                  <a:lnTo>
                    <a:pt x="12700" y="594360"/>
                  </a:lnTo>
                  <a:cubicBezTo>
                    <a:pt x="12700" y="665353"/>
                    <a:pt x="70231" y="723011"/>
                    <a:pt x="141351" y="723011"/>
                  </a:cubicBezTo>
                  <a:lnTo>
                    <a:pt x="594360" y="723011"/>
                  </a:lnTo>
                  <a:cubicBezTo>
                    <a:pt x="665353" y="723011"/>
                    <a:pt x="723011" y="665480"/>
                    <a:pt x="723011" y="594360"/>
                  </a:cubicBezTo>
                  <a:lnTo>
                    <a:pt x="723011" y="141351"/>
                  </a:lnTo>
                  <a:cubicBezTo>
                    <a:pt x="722884" y="70231"/>
                    <a:pt x="665353" y="12700"/>
                    <a:pt x="594360" y="12700"/>
                  </a:cubicBezTo>
                  <a:lnTo>
                    <a:pt x="141351" y="12700"/>
                  </a:lnTo>
                  <a:lnTo>
                    <a:pt x="141351" y="6350"/>
                  </a:lnTo>
                  <a:lnTo>
                    <a:pt x="141351" y="12700"/>
                  </a:lnTo>
                  <a:cubicBezTo>
                    <a:pt x="70231" y="12700"/>
                    <a:pt x="12700" y="70231"/>
                    <a:pt x="12700" y="141351"/>
                  </a:cubicBezTo>
                  <a:close/>
                </a:path>
              </a:pathLst>
            </a:custGeom>
            <a:solidFill>
              <a:srgbClr val="D1C8C6"/>
            </a:solidFill>
          </p:spPr>
        </p:sp>
      </p:grpSp>
      <p:sp>
        <p:nvSpPr>
          <p:cNvPr id="28" name="TextBox 28"/>
          <p:cNvSpPr txBox="1"/>
          <p:nvPr/>
        </p:nvSpPr>
        <p:spPr>
          <a:xfrm>
            <a:off x="1082501" y="7242125"/>
            <a:ext cx="361504" cy="404217"/>
          </a:xfrm>
          <a:prstGeom prst="rect">
            <a:avLst/>
          </a:prstGeom>
        </p:spPr>
        <p:txBody>
          <a:bodyPr lIns="0" tIns="0" rIns="0" bIns="0" rtlCol="0" anchor="t">
            <a:spAutoFit/>
          </a:bodyPr>
          <a:lstStyle/>
          <a:p>
            <a:pPr algn="ctr">
              <a:lnSpc>
                <a:spcPts val="2812"/>
              </a:lnSpc>
            </a:pPr>
            <a:r>
              <a:rPr lang="en-US" sz="2812" b="1">
                <a:solidFill>
                  <a:srgbClr val="443728"/>
                </a:solidFill>
                <a:latin typeface="Crimson Pro Bold"/>
                <a:ea typeface="Crimson Pro Bold"/>
                <a:cs typeface="Crimson Pro Bold"/>
                <a:sym typeface="Crimson Pro Bold"/>
              </a:rPr>
              <a:t>4</a:t>
            </a:r>
          </a:p>
        </p:txBody>
      </p:sp>
      <p:sp>
        <p:nvSpPr>
          <p:cNvPr id="29" name="TextBox 29"/>
          <p:cNvSpPr txBox="1"/>
          <p:nvPr/>
        </p:nvSpPr>
        <p:spPr>
          <a:xfrm>
            <a:off x="1775371" y="7203579"/>
            <a:ext cx="3012430" cy="405110"/>
          </a:xfrm>
          <a:prstGeom prst="rect">
            <a:avLst/>
          </a:prstGeom>
        </p:spPr>
        <p:txBody>
          <a:bodyPr lIns="0" tIns="0" rIns="0" bIns="0" rtlCol="0" anchor="t">
            <a:spAutoFit/>
          </a:bodyPr>
          <a:lstStyle/>
          <a:p>
            <a:pPr algn="l">
              <a:lnSpc>
                <a:spcPts val="2937"/>
              </a:lnSpc>
            </a:pPr>
            <a:r>
              <a:rPr lang="en-US" sz="2312" b="1">
                <a:solidFill>
                  <a:srgbClr val="443728"/>
                </a:solidFill>
                <a:latin typeface="Crimson Pro Bold"/>
                <a:ea typeface="Crimson Pro Bold"/>
                <a:cs typeface="Crimson Pro Bold"/>
                <a:sym typeface="Crimson Pro Bold"/>
              </a:rPr>
              <a:t>Performance</a:t>
            </a:r>
          </a:p>
        </p:txBody>
      </p:sp>
      <p:sp>
        <p:nvSpPr>
          <p:cNvPr id="30" name="TextBox 30"/>
          <p:cNvSpPr txBox="1"/>
          <p:nvPr/>
        </p:nvSpPr>
        <p:spPr>
          <a:xfrm>
            <a:off x="1775371" y="7677001"/>
            <a:ext cx="15520392" cy="847130"/>
          </a:xfrm>
          <a:prstGeom prst="rect">
            <a:avLst/>
          </a:prstGeom>
        </p:spPr>
        <p:txBody>
          <a:bodyPr lIns="0" tIns="0" rIns="0" bIns="0" rtlCol="0" anchor="t">
            <a:spAutoFit/>
          </a:bodyPr>
          <a:lstStyle/>
          <a:p>
            <a:pPr algn="l">
              <a:lnSpc>
                <a:spcPts val="3000"/>
              </a:lnSpc>
            </a:pPr>
            <a:r>
              <a:rPr lang="en-US" sz="1874">
                <a:solidFill>
                  <a:srgbClr val="443728"/>
                </a:solidFill>
                <a:latin typeface="Open Sans"/>
                <a:ea typeface="Open Sans"/>
                <a:cs typeface="Open Sans"/>
                <a:sym typeface="Open Sans"/>
              </a:rPr>
              <a:t>The NLU can accelerate training by up to 24.38× and reduce energy by up to 37.37× compared to a RISC-V with FPU, making it well-suited for edge and IoT applications.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1990</Words>
  <Application>Microsoft Office PowerPoint</Application>
  <PresentationFormat>Custom</PresentationFormat>
  <Paragraphs>241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Crimson Pro Bold</vt:lpstr>
      <vt:lpstr>Open Sans</vt:lpstr>
      <vt:lpstr>Calibri</vt:lpstr>
      <vt:lpstr>Arial</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Edge-Intelligence-for-Medical-Diagnostics-using-FPGA-and-AI (1).pptx</dc:title>
  <cp:lastModifiedBy>Praveen Podalakur</cp:lastModifiedBy>
  <cp:revision>5</cp:revision>
  <dcterms:created xsi:type="dcterms:W3CDTF">2006-08-16T00:00:00Z</dcterms:created>
  <dcterms:modified xsi:type="dcterms:W3CDTF">2025-08-06T14:01:42Z</dcterms:modified>
  <dc:identifier>DAGvFKqhMos</dc:identifier>
</cp:coreProperties>
</file>